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4"/>
  </p:notesMasterIdLst>
  <p:sldIdLst>
    <p:sldId id="278" r:id="rId2"/>
    <p:sldId id="305" r:id="rId3"/>
    <p:sldId id="275" r:id="rId4"/>
    <p:sldId id="276" r:id="rId5"/>
    <p:sldId id="306" r:id="rId6"/>
    <p:sldId id="277" r:id="rId7"/>
    <p:sldId id="307" r:id="rId8"/>
    <p:sldId id="279" r:id="rId9"/>
    <p:sldId id="280" r:id="rId10"/>
    <p:sldId id="308" r:id="rId11"/>
    <p:sldId id="281" r:id="rId12"/>
    <p:sldId id="309" r:id="rId13"/>
    <p:sldId id="283" r:id="rId14"/>
    <p:sldId id="282" r:id="rId15"/>
    <p:sldId id="310" r:id="rId16"/>
    <p:sldId id="303" r:id="rId17"/>
    <p:sldId id="311" r:id="rId18"/>
    <p:sldId id="284" r:id="rId19"/>
    <p:sldId id="326" r:id="rId20"/>
    <p:sldId id="285" r:id="rId21"/>
    <p:sldId id="312" r:id="rId22"/>
    <p:sldId id="286" r:id="rId23"/>
    <p:sldId id="313" r:id="rId24"/>
    <p:sldId id="287" r:id="rId25"/>
    <p:sldId id="314" r:id="rId26"/>
    <p:sldId id="288" r:id="rId27"/>
    <p:sldId id="315" r:id="rId28"/>
    <p:sldId id="289" r:id="rId29"/>
    <p:sldId id="290" r:id="rId30"/>
    <p:sldId id="316" r:id="rId31"/>
    <p:sldId id="304" r:id="rId32"/>
    <p:sldId id="317" r:id="rId33"/>
    <p:sldId id="291" r:id="rId34"/>
    <p:sldId id="318" r:id="rId35"/>
    <p:sldId id="293" r:id="rId36"/>
    <p:sldId id="294" r:id="rId37"/>
    <p:sldId id="325" r:id="rId38"/>
    <p:sldId id="295" r:id="rId39"/>
    <p:sldId id="319" r:id="rId40"/>
    <p:sldId id="296" r:id="rId41"/>
    <p:sldId id="320" r:id="rId42"/>
    <p:sldId id="297" r:id="rId43"/>
    <p:sldId id="321" r:id="rId44"/>
    <p:sldId id="298" r:id="rId45"/>
    <p:sldId id="322" r:id="rId46"/>
    <p:sldId id="323" r:id="rId47"/>
    <p:sldId id="299" r:id="rId48"/>
    <p:sldId id="302" r:id="rId49"/>
    <p:sldId id="300" r:id="rId50"/>
    <p:sldId id="324" r:id="rId51"/>
    <p:sldId id="301" r:id="rId52"/>
    <p:sldId id="274"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4660" autoAdjust="0"/>
  </p:normalViewPr>
  <p:slideViewPr>
    <p:cSldViewPr snapToGrid="0">
      <p:cViewPr varScale="1">
        <p:scale>
          <a:sx n="129" d="100"/>
          <a:sy n="129" d="100"/>
        </p:scale>
        <p:origin x="966"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D6974-4AC7-4BF2-A1F4-8BA5D68341F8}" type="datetimeFigureOut">
              <a:rPr lang="en-US" smtClean="0"/>
              <a:t>9/2/2025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4A49E-A63C-4AC3-8ED1-99FF9845DCE3}" type="slidenum">
              <a:rPr lang="en-US" smtClean="0"/>
              <a:t>‹#›</a:t>
            </a:fld>
            <a:endParaRPr lang="en-US"/>
          </a:p>
        </p:txBody>
      </p:sp>
    </p:spTree>
    <p:extLst>
      <p:ext uri="{BB962C8B-B14F-4D97-AF65-F5344CB8AC3E}">
        <p14:creationId xmlns:p14="http://schemas.microsoft.com/office/powerpoint/2010/main" val="40297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670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20535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317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2CF5-A865-4636-A8B5-994E7F0E8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4E6BF-AB09-4656-A0F6-615F17590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DB81A-6B35-41EF-8B85-00F9BD4A258D}"/>
              </a:ext>
            </a:extLst>
          </p:cNvPr>
          <p:cNvSpPr>
            <a:spLocks noGrp="1"/>
          </p:cNvSpPr>
          <p:nvPr>
            <p:ph type="dt" sz="half" idx="10"/>
          </p:nvPr>
        </p:nvSpPr>
        <p:spPr/>
        <p:txBody>
          <a:bodyPr/>
          <a:lstStyle/>
          <a:p>
            <a:fld id="{7DA9783D-64E5-4277-B36B-528E7F19F5BF}" type="datetime1">
              <a:rPr lang="en-US" smtClean="0"/>
              <a:t>9/2/2025</a:t>
            </a:fld>
            <a:endParaRPr lang="en-US"/>
          </a:p>
        </p:txBody>
      </p:sp>
      <p:sp>
        <p:nvSpPr>
          <p:cNvPr id="5" name="Footer Placeholder 4">
            <a:extLst>
              <a:ext uri="{FF2B5EF4-FFF2-40B4-BE49-F238E27FC236}">
                <a16:creationId xmlns:a16="http://schemas.microsoft.com/office/drawing/2014/main" id="{AA730D01-96CB-43F2-837A-25DF15EA3888}"/>
              </a:ext>
            </a:extLst>
          </p:cNvPr>
          <p:cNvSpPr>
            <a:spLocks noGrp="1"/>
          </p:cNvSpPr>
          <p:nvPr>
            <p:ph type="ftr" sz="quarter" idx="11"/>
          </p:nvPr>
        </p:nvSpPr>
        <p:spPr>
          <a:xfrm>
            <a:off x="7035800" y="6330979"/>
            <a:ext cx="1651000" cy="365125"/>
          </a:xfrm>
        </p:spPr>
        <p:txBody>
          <a:bodyPr/>
          <a:lstStyle/>
          <a:p>
            <a:r>
              <a:rPr lang="en-US" dirty="0" err="1"/>
              <a:t>EcPE</a:t>
            </a:r>
            <a:r>
              <a:rPr lang="en-US" dirty="0"/>
              <a:t> Department</a:t>
            </a:r>
          </a:p>
        </p:txBody>
      </p:sp>
      <p:sp>
        <p:nvSpPr>
          <p:cNvPr id="6" name="Slide Number Placeholder 5">
            <a:extLst>
              <a:ext uri="{FF2B5EF4-FFF2-40B4-BE49-F238E27FC236}">
                <a16:creationId xmlns:a16="http://schemas.microsoft.com/office/drawing/2014/main" id="{39909F87-8B3E-4F87-9AC5-687EE2D7594D}"/>
              </a:ext>
            </a:extLst>
          </p:cNvPr>
          <p:cNvSpPr>
            <a:spLocks noGrp="1"/>
          </p:cNvSpPr>
          <p:nvPr>
            <p:ph type="sldNum" sz="quarter" idx="12"/>
          </p:nvPr>
        </p:nvSpPr>
        <p:spPr/>
        <p:txBody>
          <a:bodyPr/>
          <a:lstStyle/>
          <a:p>
            <a:fld id="{98783A6C-F2E5-470E-8F07-6DF2D28172F3}" type="slidenum">
              <a:rPr lang="en-US" smtClean="0"/>
              <a:t>‹#›</a:t>
            </a:fld>
            <a:endParaRPr lang="en-US"/>
          </a:p>
        </p:txBody>
      </p:sp>
    </p:spTree>
    <p:extLst>
      <p:ext uri="{BB962C8B-B14F-4D97-AF65-F5344CB8AC3E}">
        <p14:creationId xmlns:p14="http://schemas.microsoft.com/office/powerpoint/2010/main" val="321504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022E2-F18A-45CB-9FBB-9BCD968BA53B}" type="datetime1">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87182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410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4232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9320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530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3270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4081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5398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6287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906088"/>
            <a:ext cx="8229600" cy="4774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3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6708371" y="6315104"/>
            <a:ext cx="197843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r>
              <a:rPr lang="en-US" dirty="0" err="1"/>
              <a:t>EcPE</a:t>
            </a:r>
            <a:r>
              <a:rPr lang="en-US" dirty="0"/>
              <a:t> Department</a:t>
            </a:r>
          </a:p>
        </p:txBody>
      </p:sp>
    </p:spTree>
    <p:extLst>
      <p:ext uri="{BB962C8B-B14F-4D97-AF65-F5344CB8AC3E}">
        <p14:creationId xmlns:p14="http://schemas.microsoft.com/office/powerpoint/2010/main" val="2266451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2C79-403F-45B5-B970-7A05AF3B96CB}"/>
              </a:ext>
            </a:extLst>
          </p:cNvPr>
          <p:cNvSpPr>
            <a:spLocks noGrp="1"/>
          </p:cNvSpPr>
          <p:nvPr>
            <p:ph type="ctrTitle"/>
          </p:nvPr>
        </p:nvSpPr>
        <p:spPr>
          <a:xfrm>
            <a:off x="468313" y="2362200"/>
            <a:ext cx="8369300" cy="1752600"/>
          </a:xfrm>
        </p:spPr>
        <p:txBody>
          <a:bodyPr/>
          <a:lstStyle/>
          <a:p>
            <a:pPr algn="ctr"/>
            <a:r>
              <a:rPr lang="en-US" sz="2800" b="1" dirty="0"/>
              <a:t>Distribution Line Models</a:t>
            </a:r>
            <a:br>
              <a:rPr lang="en-US" sz="2800" dirty="0"/>
            </a:br>
            <a:endParaRPr lang="en-US" sz="2800" dirty="0"/>
          </a:p>
        </p:txBody>
      </p:sp>
      <p:sp>
        <p:nvSpPr>
          <p:cNvPr id="3" name="Subtitle 2">
            <a:extLst>
              <a:ext uri="{FF2B5EF4-FFF2-40B4-BE49-F238E27FC236}">
                <a16:creationId xmlns:a16="http://schemas.microsoft.com/office/drawing/2014/main" id="{970D26A4-A2FA-4883-A703-A303B7038D1D}"/>
              </a:ext>
            </a:extLst>
          </p:cNvPr>
          <p:cNvSpPr>
            <a:spLocks noGrp="1"/>
          </p:cNvSpPr>
          <p:nvPr>
            <p:ph type="subTitle" idx="1"/>
          </p:nvPr>
        </p:nvSpPr>
        <p:spPr>
          <a:xfrm>
            <a:off x="1714500" y="4508500"/>
            <a:ext cx="6248400" cy="1752600"/>
          </a:xfrm>
        </p:spPr>
        <p:txBody>
          <a:bodyPr/>
          <a:lstStyle/>
          <a:p>
            <a:pPr algn="ctr"/>
            <a:r>
              <a:rPr lang="en-US" dirty="0">
                <a:solidFill>
                  <a:schemeClr val="tx1"/>
                </a:solidFill>
                <a:latin typeface="Calibri" panose="020F0502020204030204" pitchFamily="34" charset="0"/>
                <a:cs typeface="Calibri" panose="020F0502020204030204" pitchFamily="34" charset="0"/>
              </a:rPr>
              <a:t>Dr. Zhaoyu Wang</a:t>
            </a:r>
          </a:p>
          <a:p>
            <a:pPr algn="ctr"/>
            <a:r>
              <a:rPr lang="en-US" dirty="0">
                <a:solidFill>
                  <a:schemeClr val="tx1"/>
                </a:solidFill>
                <a:latin typeface="Calibri" panose="020F0502020204030204" pitchFamily="34" charset="0"/>
                <a:cs typeface="Calibri" panose="020F0502020204030204" pitchFamily="34" charset="0"/>
              </a:rPr>
              <a:t>1113 </a:t>
            </a:r>
            <a:r>
              <a:rPr lang="en-US" dirty="0" err="1">
                <a:solidFill>
                  <a:schemeClr val="tx1"/>
                </a:solidFill>
                <a:latin typeface="Calibri" panose="020F0502020204030204" pitchFamily="34" charset="0"/>
                <a:cs typeface="Calibri" panose="020F0502020204030204" pitchFamily="34" charset="0"/>
              </a:rPr>
              <a:t>Coover</a:t>
            </a:r>
            <a:r>
              <a:rPr lang="en-US" dirty="0">
                <a:solidFill>
                  <a:schemeClr val="tx1"/>
                </a:solidFill>
                <a:latin typeface="Calibri" panose="020F0502020204030204" pitchFamily="34" charset="0"/>
                <a:cs typeface="Calibri" panose="020F0502020204030204" pitchFamily="34" charset="0"/>
              </a:rPr>
              <a:t> Hall, Ames, IA</a:t>
            </a:r>
          </a:p>
          <a:p>
            <a:pPr algn="ctr"/>
            <a:r>
              <a:rPr lang="en-US" dirty="0">
                <a:solidFill>
                  <a:schemeClr val="tx1"/>
                </a:solidFill>
                <a:latin typeface="Calibri" panose="020F0502020204030204" pitchFamily="34" charset="0"/>
                <a:cs typeface="Calibri" panose="020F0502020204030204" pitchFamily="34" charset="0"/>
              </a:rPr>
              <a:t>wzy@iastate.edu</a:t>
            </a:r>
          </a:p>
          <a:p>
            <a:endParaRPr lang="en-US" dirty="0"/>
          </a:p>
        </p:txBody>
      </p:sp>
      <p:sp>
        <p:nvSpPr>
          <p:cNvPr id="4" name="Text Placeholder 3">
            <a:extLst>
              <a:ext uri="{FF2B5EF4-FFF2-40B4-BE49-F238E27FC236}">
                <a16:creationId xmlns:a16="http://schemas.microsoft.com/office/drawing/2014/main" id="{E8F286DA-4658-48BC-B784-E2439FABDD1C}"/>
              </a:ext>
            </a:extLst>
          </p:cNvPr>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212140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EF20-99C5-4E02-9C4F-2704B693F85D}"/>
              </a:ext>
            </a:extLst>
          </p:cNvPr>
          <p:cNvSpPr>
            <a:spLocks noGrp="1"/>
          </p:cNvSpPr>
          <p:nvPr>
            <p:ph type="title"/>
          </p:nvPr>
        </p:nvSpPr>
        <p:spPr/>
        <p:txBody>
          <a:bodyPr/>
          <a:lstStyle/>
          <a:p>
            <a:r>
              <a:rPr lang="en-US" dirty="0"/>
              <a:t>2.4 Conductor Data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59E9608-ABA4-4AFE-9F3B-932D2177C3E0}"/>
                  </a:ext>
                </a:extLst>
              </p:cNvPr>
              <p:cNvSpPr>
                <a:spLocks noGrp="1"/>
              </p:cNvSpPr>
              <p:nvPr>
                <p:ph idx="1"/>
              </p:nvPr>
            </p:nvSpPr>
            <p:spPr>
              <a:xfrm>
                <a:off x="457200" y="906088"/>
                <a:ext cx="8229600" cy="4808916"/>
              </a:xfrm>
            </p:spPr>
            <p:txBody>
              <a:bodyPr/>
              <a:lstStyle/>
              <a:p>
                <a:pPr algn="just">
                  <a:lnSpc>
                    <a:spcPct val="120000"/>
                  </a:lnSpc>
                  <a:spcAft>
                    <a:spcPts val="600"/>
                  </a:spcAft>
                  <a:buFont typeface="Wingdings" panose="05000000000000000000" pitchFamily="2" charset="2"/>
                  <a:buChar char="q"/>
                </a:pPr>
                <a:r>
                  <a:rPr lang="en-US" sz="2300" dirty="0">
                    <a:solidFill>
                      <a:schemeClr val="tx1"/>
                    </a:solidFill>
                    <a:latin typeface="Calibri" panose="020F0502020204030204" pitchFamily="34" charset="0"/>
                    <a:cs typeface="Calibri" panose="020F0502020204030204" pitchFamily="34" charset="0"/>
                  </a:rPr>
                  <a:t>The GMR of a conductor made with N strands twisted together is given by:</a:t>
                </a:r>
              </a:p>
              <a:p>
                <a:pPr marL="0" indent="0" algn="just">
                  <a:spcAft>
                    <a:spcPts val="600"/>
                  </a:spcAft>
                  <a:buNone/>
                </a:pPr>
                <a14:m>
                  <m:oMathPara xmlns:m="http://schemas.openxmlformats.org/officeDocument/2006/math">
                    <m:oMathParaPr>
                      <m:jc m:val="centerGroup"/>
                    </m:oMathParaPr>
                    <m:oMath xmlns:m="http://schemas.openxmlformats.org/officeDocument/2006/math">
                      <m:r>
                        <m:rPr>
                          <m:sty m:val="p"/>
                        </m:rPr>
                        <a:rPr lang="en-US" sz="20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GMR</m:t>
                      </m:r>
                      <m:r>
                        <a:rPr lang="en-US" sz="20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en-US" sz="2000" i="1" smtClean="0">
                              <a:solidFill>
                                <a:schemeClr val="tx1"/>
                              </a:solidFill>
                              <a:effectLst/>
                              <a:latin typeface="Cambria Math" panose="02040503050406030204" pitchFamily="18" charset="0"/>
                              <a:cs typeface="Times New Roman" panose="02020603050405020304" pitchFamily="18" charset="0"/>
                            </a:rPr>
                          </m:ctrlPr>
                        </m:radPr>
                        <m:deg>
                          <m:sSup>
                            <m:sSupPr>
                              <m:ctrlPr>
                                <a:rPr lang="en-US" sz="2000" b="0" i="1" smtClean="0">
                                  <a:solidFill>
                                    <a:schemeClr val="tx1"/>
                                  </a:solidFill>
                                  <a:effectLst/>
                                  <a:latin typeface="Cambria Math" panose="02040503050406030204" pitchFamily="18" charset="0"/>
                                  <a:cs typeface="Times New Roman" panose="02020603050405020304" pitchFamily="18" charset="0"/>
                                </a:rPr>
                              </m:ctrlPr>
                            </m:sSupPr>
                            <m:e>
                              <m:r>
                                <m:rPr>
                                  <m:brk m:alnAt="7"/>
                                </m:rPr>
                                <a:rPr lang="en-US" sz="2000" b="0" i="1" smtClean="0">
                                  <a:solidFill>
                                    <a:schemeClr val="tx1"/>
                                  </a:solidFill>
                                  <a:effectLst/>
                                  <a:latin typeface="Cambria Math" panose="02040503050406030204" pitchFamily="18" charset="0"/>
                                  <a:cs typeface="Times New Roman" panose="02020603050405020304" pitchFamily="18" charset="0"/>
                                </a:rPr>
                                <m:t>𝑁</m:t>
                              </m:r>
                            </m:e>
                            <m:sup>
                              <m:r>
                                <m:rPr>
                                  <m:brk m:alnAt="7"/>
                                </m:rPr>
                                <a:rPr lang="en-US" sz="2000" b="0" i="1" smtClean="0">
                                  <a:solidFill>
                                    <a:schemeClr val="tx1"/>
                                  </a:solidFill>
                                  <a:effectLst/>
                                  <a:latin typeface="Cambria Math" panose="02040503050406030204" pitchFamily="18" charset="0"/>
                                  <a:cs typeface="Times New Roman" panose="02020603050405020304" pitchFamily="18" charset="0"/>
                                </a:rPr>
                                <m:t>2</m:t>
                              </m:r>
                            </m:sup>
                          </m:sSup>
                        </m:deg>
                        <m:e>
                          <m:nary>
                            <m:naryPr>
                              <m:chr m:val="∏"/>
                              <m:limLoc m:val="undOvr"/>
                              <m:grow m:val="on"/>
                              <m:supHide m:val="on"/>
                              <m:ctrlPr>
                                <a:rPr lang="en-US" sz="2000" i="1">
                                  <a:solidFill>
                                    <a:schemeClr val="tx1"/>
                                  </a:solidFill>
                                  <a:latin typeface="Cambria Math" panose="02040503050406030204" pitchFamily="18" charset="0"/>
                                </a:rPr>
                              </m:ctrlPr>
                            </m:naryPr>
                            <m:sub>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e>
                              <m: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nary>
                          <m: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nary>
                            <m:naryPr>
                              <m:chr m:val="∏"/>
                              <m:limLoc m:val="undOvr"/>
                              <m:grow m:val="on"/>
                              <m:supHide m:val="on"/>
                              <m:ctrlPr>
                                <a:rPr lang="en-US" sz="2000" i="1">
                                  <a:solidFill>
                                    <a:schemeClr val="tx1"/>
                                  </a:solidFill>
                                  <a:latin typeface="Cambria Math" panose="02040503050406030204" pitchFamily="18" charset="0"/>
                                </a:rPr>
                              </m:ctrlPr>
                            </m:naryPr>
                            <m:sub>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𝑘</m:t>
                              </m:r>
                            </m:sub>
                            <m:sup/>
                            <m:e>
                              <m: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nary>
                          <m: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𝑑</m:t>
                              </m:r>
                            </m:e>
                            <m:sub>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𝑘</m:t>
                              </m:r>
                            </m:sub>
                          </m:sSub>
                        </m:e>
                      </m:rad>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m:rPr>
                          <m:nor/>
                        </m:rPr>
                        <a:rPr lang="en-US" sz="20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m:rPr>
                          <m:nor/>
                        </m:rPr>
                        <a:rPr lang="en-US" sz="2000">
                          <a:solidFill>
                            <a:schemeClr val="tx1"/>
                          </a:solidFill>
                          <a:effectLst/>
                          <a:latin typeface="Calibri" panose="020F0502020204030204" pitchFamily="34" charset="0"/>
                          <a:ea typeface="Calibri" panose="020F0502020204030204" pitchFamily="34" charset="0"/>
                          <a:cs typeface="Calibri" panose="020F0502020204030204" pitchFamily="34" charset="0"/>
                        </a:rPr>
                        <m:t>to</m:t>
                      </m:r>
                      <m:r>
                        <m:rPr>
                          <m:nor/>
                        </m:rPr>
                        <a:rPr lang="en-US" sz="20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oMath>
                  </m:oMathPara>
                </a14:m>
                <a:endParaRPr lang="en-US" sz="2000" dirty="0">
                  <a:solidFill>
                    <a:schemeClr val="tx1"/>
                  </a:solidFill>
                  <a:latin typeface="Calibri" panose="020F0502020204030204" pitchFamily="34" charset="0"/>
                  <a:cs typeface="Calibri" panose="020F0502020204030204" pitchFamily="34" charset="0"/>
                </a:endParaRPr>
              </a:p>
              <a:p>
                <a:pPr marL="0" indent="0" algn="just">
                  <a:spcAft>
                    <a:spcPts val="600"/>
                  </a:spcAft>
                  <a:buNone/>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Where, </a:t>
                </a:r>
                <a14:m>
                  <m:oMath xmlns:m="http://schemas.openxmlformats.org/officeDocument/2006/math">
                    <m:sSub>
                      <m:sSubPr>
                        <m:ctrlPr>
                          <a:rPr lang="en-US" sz="2500" i="1">
                            <a:solidFill>
                              <a:schemeClr val="tx1"/>
                            </a:solidFill>
                            <a:effectLst/>
                            <a:latin typeface="Cambria Math" panose="020405030504060302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5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ub>
                    </m:sSub>
                  </m:oMath>
                </a14:m>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 the distance of each strand from every other strand in the ensemble, and</a:t>
                </a: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sz="2500" i="1" smtClean="0">
                            <a:solidFill>
                              <a:schemeClr val="tx1"/>
                            </a:solidFill>
                            <a:effectLst/>
                            <a:latin typeface="Cambria Math" panose="020405030504060302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m:t>
                        </m:r>
                      </m:sub>
                    </m:sSub>
                  </m:oMath>
                </a14:m>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 the radius of the individual strand.</a:t>
                </a:r>
                <a:endParaRPr lang="en-US" sz="2500" dirty="0">
                  <a:solidFill>
                    <a:schemeClr val="tx1"/>
                  </a:solidFill>
                  <a:latin typeface="Calibri" panose="020F0502020204030204" pitchFamily="34" charset="0"/>
                  <a:cs typeface="Calibri" panose="020F0502020204030204" pitchFamily="34" charset="0"/>
                </a:endParaRPr>
              </a:p>
              <a:p>
                <a:pPr marL="0" indent="0" algn="just">
                  <a:spcAft>
                    <a:spcPts val="600"/>
                  </a:spcAft>
                  <a:buNone/>
                </a:pPr>
                <a:r>
                  <a:rPr lang="en-US" sz="2500" b="1" u="sng" dirty="0">
                    <a:solidFill>
                      <a:schemeClr val="tx1"/>
                    </a:solidFill>
                    <a:latin typeface="Calibri" panose="020F0502020204030204" pitchFamily="34" charset="0"/>
                    <a:cs typeface="Calibri" panose="020F0502020204030204" pitchFamily="34" charset="0"/>
                  </a:rPr>
                  <a:t>Note:</a:t>
                </a:r>
                <a:r>
                  <a:rPr lang="en-US" sz="2500" b="1" dirty="0">
                    <a:solidFill>
                      <a:schemeClr val="tx1"/>
                    </a:solidFill>
                    <a:latin typeface="Calibri" panose="020F0502020204030204" pitchFamily="34" charset="0"/>
                    <a:cs typeface="Calibri" panose="020F0502020204030204" pitchFamily="34" charset="0"/>
                  </a:rPr>
                  <a:t> </a:t>
                </a:r>
                <a:r>
                  <a:rPr lang="en-US" sz="2500" b="1" dirty="0">
                    <a:effectLst/>
                    <a:latin typeface="Calibri" panose="020F0502020204030204" pitchFamily="34" charset="0"/>
                    <a:ea typeface="Calibri" panose="020F0502020204030204" pitchFamily="34" charset="0"/>
                    <a:cs typeface="Calibri" panose="020F0502020204030204" pitchFamily="34" charset="0"/>
                  </a:rPr>
                  <a:t> </a:t>
                </a:r>
                <a:r>
                  <a:rPr lang="en-US" sz="2500" dirty="0">
                    <a:solidFill>
                      <a:schemeClr val="tx1"/>
                    </a:solidFill>
                    <a:latin typeface="Calibri" panose="020F0502020204030204" pitchFamily="34" charset="0"/>
                    <a:cs typeface="Calibri" panose="020F0502020204030204" pitchFamily="34" charset="0"/>
                  </a:rPr>
                  <a:t>The radius is multiplied by a factor of </a:t>
                </a:r>
                <a14:m>
                  <m:oMath xmlns:m="http://schemas.openxmlformats.org/officeDocument/2006/math">
                    <m:sSup>
                      <m:sSupPr>
                        <m:ctrlPr>
                          <a:rPr lang="en-US" sz="2500" i="1">
                            <a:solidFill>
                              <a:schemeClr val="tx1"/>
                            </a:solidFill>
                            <a:latin typeface="Cambria Math" panose="02040503050406030204" pitchFamily="18" charset="0"/>
                            <a:cs typeface="Times New Roman" panose="02020603050405020304" pitchFamily="18" charset="0"/>
                          </a:rPr>
                        </m:ctrlPr>
                      </m:sSupPr>
                      <m:e>
                        <m:r>
                          <a:rPr lang="en-US" sz="2500">
                            <a:solidFill>
                              <a:schemeClr val="tx1"/>
                            </a:solidFill>
                            <a:latin typeface="Cambria Math" panose="02040503050406030204" pitchFamily="18" charset="0"/>
                            <a:cs typeface="Times New Roman" panose="02020603050405020304" pitchFamily="18" charset="0"/>
                          </a:rPr>
                          <m:t>𝑒</m:t>
                        </m:r>
                      </m:e>
                      <m:sup>
                        <m:r>
                          <a:rPr lang="en-US" sz="2500">
                            <a:solidFill>
                              <a:schemeClr val="tx1"/>
                            </a:solidFill>
                            <a:latin typeface="Cambria Math" panose="02040503050406030204" pitchFamily="18" charset="0"/>
                            <a:cs typeface="Times New Roman" panose="02020603050405020304" pitchFamily="18" charset="0"/>
                          </a:rPr>
                          <m:t>−1/4</m:t>
                        </m:r>
                      </m:sup>
                    </m:sSup>
                  </m:oMath>
                </a14:m>
                <a:r>
                  <a:rPr lang="en-US" sz="2500" dirty="0">
                    <a:solidFill>
                      <a:schemeClr val="tx1"/>
                    </a:solidFill>
                    <a:latin typeface="Calibri" panose="020F0502020204030204" pitchFamily="34" charset="0"/>
                    <a:cs typeface="Calibri" panose="020F0502020204030204" pitchFamily="34" charset="0"/>
                  </a:rPr>
                  <a:t> to account for internal magnetic flux while computing the inductance of conductors.</a:t>
                </a:r>
              </a:p>
            </p:txBody>
          </p:sp>
        </mc:Choice>
        <mc:Fallback>
          <p:sp>
            <p:nvSpPr>
              <p:cNvPr id="3" name="Content Placeholder 2">
                <a:extLst>
                  <a:ext uri="{FF2B5EF4-FFF2-40B4-BE49-F238E27FC236}">
                    <a16:creationId xmlns:a16="http://schemas.microsoft.com/office/drawing/2014/main" id="{B59E9608-ABA4-4AFE-9F3B-932D2177C3E0}"/>
                  </a:ext>
                </a:extLst>
              </p:cNvPr>
              <p:cNvSpPr>
                <a:spLocks noGrp="1" noRot="1" noChangeAspect="1" noMove="1" noResize="1" noEditPoints="1" noAdjustHandles="1" noChangeArrowheads="1" noChangeShapeType="1" noTextEdit="1"/>
              </p:cNvSpPr>
              <p:nvPr>
                <p:ph idx="1"/>
              </p:nvPr>
            </p:nvSpPr>
            <p:spPr>
              <a:xfrm>
                <a:off x="457200" y="906088"/>
                <a:ext cx="8229600" cy="4808916"/>
              </a:xfrm>
              <a:blipFill>
                <a:blip r:embed="rId2"/>
                <a:stretch>
                  <a:fillRect l="-1185" t="-127" r="-118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2599E638-1667-4F7B-9308-15ABA5FF23DA}"/>
              </a:ext>
            </a:extLst>
          </p:cNvPr>
          <p:cNvSpPr>
            <a:spLocks noGrp="1"/>
          </p:cNvSpPr>
          <p:nvPr>
            <p:ph type="sldNum" sz="quarter" idx="12"/>
          </p:nvPr>
        </p:nvSpPr>
        <p:spPr/>
        <p:txBody>
          <a:bodyPr/>
          <a:lstStyle/>
          <a:p>
            <a:fld id="{98783A6C-F2E5-470E-8F07-6DF2D28172F3}" type="slidenum">
              <a:rPr lang="en-US" smtClean="0"/>
              <a:t>10</a:t>
            </a:fld>
            <a:endParaRPr lang="en-US"/>
          </a:p>
        </p:txBody>
      </p:sp>
      <p:sp>
        <p:nvSpPr>
          <p:cNvPr id="6" name="Footer Placeholder 4">
            <a:extLst>
              <a:ext uri="{FF2B5EF4-FFF2-40B4-BE49-F238E27FC236}">
                <a16:creationId xmlns:a16="http://schemas.microsoft.com/office/drawing/2014/main" id="{AD16A254-44ED-FF5E-9276-0FE949476A71}"/>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066962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C5F80-427C-425A-974C-4058D6616672}"/>
              </a:ext>
            </a:extLst>
          </p:cNvPr>
          <p:cNvSpPr>
            <a:spLocks noGrp="1"/>
          </p:cNvSpPr>
          <p:nvPr>
            <p:ph type="title"/>
          </p:nvPr>
        </p:nvSpPr>
        <p:spPr/>
        <p:txBody>
          <a:bodyPr/>
          <a:lstStyle/>
          <a:p>
            <a:r>
              <a:rPr lang="en-US" dirty="0"/>
              <a:t>3. Generalized Carson’s Model</a:t>
            </a:r>
          </a:p>
        </p:txBody>
      </p:sp>
      <p:sp>
        <p:nvSpPr>
          <p:cNvPr id="3" name="Content Placeholder 2">
            <a:extLst>
              <a:ext uri="{FF2B5EF4-FFF2-40B4-BE49-F238E27FC236}">
                <a16:creationId xmlns:a16="http://schemas.microsoft.com/office/drawing/2014/main" id="{EB03A11B-A4A7-465F-9C82-50FDC5EC73FE}"/>
              </a:ext>
            </a:extLst>
          </p:cNvPr>
          <p:cNvSpPr>
            <a:spLocks noGrp="1"/>
          </p:cNvSpPr>
          <p:nvPr>
            <p:ph idx="1"/>
          </p:nvPr>
        </p:nvSpPr>
        <p:spPr>
          <a:xfrm>
            <a:off x="457199" y="777871"/>
            <a:ext cx="3657601" cy="5178312"/>
          </a:xfrm>
        </p:spPr>
        <p:txBody>
          <a:bodyPr/>
          <a:lstStyle/>
          <a:p>
            <a:pPr algn="just">
              <a:lnSpc>
                <a:spcPct val="120000"/>
              </a:lnSpc>
              <a:spcAft>
                <a:spcPts val="600"/>
              </a:spcAft>
              <a:buFont typeface="Wingdings" panose="05000000000000000000" pitchFamily="2" charset="2"/>
              <a:buChar char="q"/>
            </a:pPr>
            <a:r>
              <a:rPr lang="en-US" sz="2300" dirty="0">
                <a:solidFill>
                  <a:schemeClr val="tx1"/>
                </a:solidFill>
                <a:latin typeface="Calibri" panose="020F0502020204030204" pitchFamily="34" charset="0"/>
                <a:cs typeface="Calibri" panose="020F0502020204030204" pitchFamily="34" charset="0"/>
              </a:rPr>
              <a:t>Carson did seminal work in the 1920s on modeling of overhead lines.</a:t>
            </a:r>
          </a:p>
          <a:p>
            <a:pPr algn="just">
              <a:lnSpc>
                <a:spcPct val="120000"/>
              </a:lnSpc>
              <a:spcAft>
                <a:spcPts val="600"/>
              </a:spcAft>
              <a:buFont typeface="Wingdings" panose="05000000000000000000" pitchFamily="2" charset="2"/>
              <a:buChar char="q"/>
            </a:pPr>
            <a:r>
              <a:rPr lang="en-US" sz="2300" dirty="0">
                <a:solidFill>
                  <a:schemeClr val="tx1"/>
                </a:solidFill>
                <a:latin typeface="Calibri" panose="020F0502020204030204" pitchFamily="34" charset="0"/>
                <a:cs typeface="Calibri" panose="020F0502020204030204" pitchFamily="34" charset="0"/>
              </a:rPr>
              <a:t>All the models used today for transmission and distribution feeders are based on his work.</a:t>
            </a:r>
          </a:p>
          <a:p>
            <a:pPr algn="just">
              <a:lnSpc>
                <a:spcPct val="120000"/>
              </a:lnSpc>
              <a:spcAft>
                <a:spcPts val="600"/>
              </a:spcAft>
              <a:buFont typeface="Wingdings" panose="05000000000000000000" pitchFamily="2" charset="2"/>
              <a:buChar char="q"/>
            </a:pPr>
            <a:r>
              <a:rPr lang="en-US" sz="2300" dirty="0">
                <a:solidFill>
                  <a:schemeClr val="tx1"/>
                </a:solidFill>
                <a:latin typeface="Calibri" panose="020F0502020204030204" pitchFamily="34" charset="0"/>
                <a:cs typeface="Calibri" panose="020F0502020204030204" pitchFamily="34" charset="0"/>
              </a:rPr>
              <a:t>To understand his work, consider an overhead line shown in the Figure. </a:t>
            </a:r>
          </a:p>
        </p:txBody>
      </p:sp>
      <p:sp>
        <p:nvSpPr>
          <p:cNvPr id="5" name="Slide Number Placeholder 4">
            <a:extLst>
              <a:ext uri="{FF2B5EF4-FFF2-40B4-BE49-F238E27FC236}">
                <a16:creationId xmlns:a16="http://schemas.microsoft.com/office/drawing/2014/main" id="{F077F740-6A62-42D3-A07B-BD8D3DFC57EF}"/>
              </a:ext>
            </a:extLst>
          </p:cNvPr>
          <p:cNvSpPr>
            <a:spLocks noGrp="1"/>
          </p:cNvSpPr>
          <p:nvPr>
            <p:ph type="sldNum" sz="quarter" idx="12"/>
          </p:nvPr>
        </p:nvSpPr>
        <p:spPr/>
        <p:txBody>
          <a:bodyPr/>
          <a:lstStyle/>
          <a:p>
            <a:fld id="{98783A6C-F2E5-470E-8F07-6DF2D28172F3}" type="slidenum">
              <a:rPr lang="en-US" smtClean="0"/>
              <a:t>11</a:t>
            </a:fld>
            <a:endParaRPr lang="en-US"/>
          </a:p>
        </p:txBody>
      </p:sp>
      <p:sp>
        <p:nvSpPr>
          <p:cNvPr id="6" name="Footer Placeholder 4">
            <a:extLst>
              <a:ext uri="{FF2B5EF4-FFF2-40B4-BE49-F238E27FC236}">
                <a16:creationId xmlns:a16="http://schemas.microsoft.com/office/drawing/2014/main" id="{0E7674A2-6CD1-4294-4321-BF121F3AF96C}"/>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pic>
        <p:nvPicPr>
          <p:cNvPr id="9" name="Picture 8">
            <a:extLst>
              <a:ext uri="{FF2B5EF4-FFF2-40B4-BE49-F238E27FC236}">
                <a16:creationId xmlns:a16="http://schemas.microsoft.com/office/drawing/2014/main" id="{80DA80F3-470B-4DF7-A070-F711BC50F138}"/>
              </a:ext>
            </a:extLst>
          </p:cNvPr>
          <p:cNvPicPr>
            <a:picLocks noChangeAspect="1"/>
          </p:cNvPicPr>
          <p:nvPr/>
        </p:nvPicPr>
        <p:blipFill>
          <a:blip r:embed="rId2"/>
          <a:stretch>
            <a:fillRect/>
          </a:stretch>
        </p:blipFill>
        <p:spPr>
          <a:xfrm>
            <a:off x="5029203" y="945652"/>
            <a:ext cx="3535958" cy="3525680"/>
          </a:xfrm>
          <a:prstGeom prst="rect">
            <a:avLst/>
          </a:prstGeom>
        </p:spPr>
      </p:pic>
      <p:sp>
        <p:nvSpPr>
          <p:cNvPr id="10" name="TextBox 9">
            <a:extLst>
              <a:ext uri="{FF2B5EF4-FFF2-40B4-BE49-F238E27FC236}">
                <a16:creationId xmlns:a16="http://schemas.microsoft.com/office/drawing/2014/main" id="{D9A975F3-6563-4CCE-A3F8-6DF9B2C0CF9E}"/>
              </a:ext>
            </a:extLst>
          </p:cNvPr>
          <p:cNvSpPr txBox="1"/>
          <p:nvPr/>
        </p:nvSpPr>
        <p:spPr>
          <a:xfrm>
            <a:off x="4890181" y="4617781"/>
            <a:ext cx="3758658"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Overhead lines and their images below earth</a:t>
            </a:r>
          </a:p>
        </p:txBody>
      </p:sp>
    </p:spTree>
    <p:extLst>
      <p:ext uri="{BB962C8B-B14F-4D97-AF65-F5344CB8AC3E}">
        <p14:creationId xmlns:p14="http://schemas.microsoft.com/office/powerpoint/2010/main" val="2284410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C5F80-427C-425A-974C-4058D6616672}"/>
              </a:ext>
            </a:extLst>
          </p:cNvPr>
          <p:cNvSpPr>
            <a:spLocks noGrp="1"/>
          </p:cNvSpPr>
          <p:nvPr>
            <p:ph type="title"/>
          </p:nvPr>
        </p:nvSpPr>
        <p:spPr/>
        <p:txBody>
          <a:bodyPr/>
          <a:lstStyle/>
          <a:p>
            <a:r>
              <a:rPr lang="en-US" dirty="0"/>
              <a:t>3. Generalized Carson’s Model</a:t>
            </a:r>
          </a:p>
        </p:txBody>
      </p:sp>
      <p:sp>
        <p:nvSpPr>
          <p:cNvPr id="3" name="Content Placeholder 2">
            <a:extLst>
              <a:ext uri="{FF2B5EF4-FFF2-40B4-BE49-F238E27FC236}">
                <a16:creationId xmlns:a16="http://schemas.microsoft.com/office/drawing/2014/main" id="{EB03A11B-A4A7-465F-9C82-50FDC5EC73FE}"/>
              </a:ext>
            </a:extLst>
          </p:cNvPr>
          <p:cNvSpPr>
            <a:spLocks noGrp="1"/>
          </p:cNvSpPr>
          <p:nvPr>
            <p:ph idx="1"/>
          </p:nvPr>
        </p:nvSpPr>
        <p:spPr>
          <a:xfrm>
            <a:off x="457199" y="777871"/>
            <a:ext cx="8448676" cy="5178312"/>
          </a:xfrm>
        </p:spPr>
        <p:txBody>
          <a:bodyPr/>
          <a:lstStyle/>
          <a:p>
            <a:pPr algn="just">
              <a:lnSpc>
                <a:spcPct val="120000"/>
              </a:lnSpc>
              <a:spcAft>
                <a:spcPts val="600"/>
              </a:spcAft>
              <a:buFont typeface="Wingdings" panose="05000000000000000000" pitchFamily="2" charset="2"/>
              <a:buChar char="q"/>
            </a:pPr>
            <a:r>
              <a:rPr lang="en-US" sz="2300" dirty="0">
                <a:solidFill>
                  <a:schemeClr val="tx1"/>
                </a:solidFill>
                <a:latin typeface="Calibri" panose="020F0502020204030204" pitchFamily="34" charset="0"/>
                <a:cs typeface="Calibri" panose="020F0502020204030204" pitchFamily="34" charset="0"/>
              </a:rPr>
              <a:t>It is assumed that the lines are long enough to neglect end effects.</a:t>
            </a:r>
          </a:p>
          <a:p>
            <a:pPr algn="just">
              <a:lnSpc>
                <a:spcPct val="120000"/>
              </a:lnSpc>
              <a:spcAft>
                <a:spcPts val="600"/>
              </a:spcAft>
              <a:buFont typeface="Wingdings" panose="05000000000000000000" pitchFamily="2" charset="2"/>
              <a:buChar char="q"/>
            </a:pPr>
            <a:r>
              <a:rPr lang="en-US" sz="2300" dirty="0">
                <a:solidFill>
                  <a:schemeClr val="tx1"/>
                </a:solidFill>
                <a:latin typeface="Calibri" panose="020F0502020204030204" pitchFamily="34" charset="0"/>
                <a:cs typeface="Calibri" panose="020F0502020204030204" pitchFamily="34" charset="0"/>
              </a:rPr>
              <a:t>The earth is assumed to have uniform conductivity and is bounded by a flat plane of infinite extent, with conductors parallel to this plane.</a:t>
            </a:r>
          </a:p>
          <a:p>
            <a:pPr algn="just">
              <a:lnSpc>
                <a:spcPct val="120000"/>
              </a:lnSpc>
              <a:spcAft>
                <a:spcPts val="600"/>
              </a:spcAft>
              <a:buFont typeface="Wingdings" panose="05000000000000000000" pitchFamily="2" charset="2"/>
              <a:buChar char="q"/>
            </a:pPr>
            <a:r>
              <a:rPr lang="en-US" sz="2300" dirty="0">
                <a:solidFill>
                  <a:schemeClr val="tx1"/>
                </a:solidFill>
                <a:latin typeface="Calibri" panose="020F0502020204030204" pitchFamily="34" charset="0"/>
                <a:cs typeface="Calibri" panose="020F0502020204030204" pitchFamily="34" charset="0"/>
              </a:rPr>
              <a:t>In practice, the conductors may sag. To account for this, the average height above ground is calculated by adding the height at the midpoint and one-third of the sag.</a:t>
            </a:r>
          </a:p>
          <a:p>
            <a:pPr algn="just">
              <a:lnSpc>
                <a:spcPct val="120000"/>
              </a:lnSpc>
              <a:spcAft>
                <a:spcPts val="600"/>
              </a:spcAft>
              <a:buFont typeface="Wingdings" panose="05000000000000000000" pitchFamily="2" charset="2"/>
              <a:buChar char="q"/>
            </a:pPr>
            <a:r>
              <a:rPr lang="en-US" sz="2300" dirty="0">
                <a:solidFill>
                  <a:schemeClr val="tx1"/>
                </a:solidFill>
                <a:latin typeface="Calibri" panose="020F0502020204030204" pitchFamily="34" charset="0"/>
                <a:cs typeface="Calibri" panose="020F0502020204030204" pitchFamily="34" charset="0"/>
              </a:rPr>
              <a:t>The figure also shows image conductors, which are located at depths below the earth equal to the heights of the conductors above the earth.</a:t>
            </a:r>
          </a:p>
        </p:txBody>
      </p:sp>
      <p:sp>
        <p:nvSpPr>
          <p:cNvPr id="5" name="Slide Number Placeholder 4">
            <a:extLst>
              <a:ext uri="{FF2B5EF4-FFF2-40B4-BE49-F238E27FC236}">
                <a16:creationId xmlns:a16="http://schemas.microsoft.com/office/drawing/2014/main" id="{F077F740-6A62-42D3-A07B-BD8D3DFC57EF}"/>
              </a:ext>
            </a:extLst>
          </p:cNvPr>
          <p:cNvSpPr>
            <a:spLocks noGrp="1"/>
          </p:cNvSpPr>
          <p:nvPr>
            <p:ph type="sldNum" sz="quarter" idx="12"/>
          </p:nvPr>
        </p:nvSpPr>
        <p:spPr/>
        <p:txBody>
          <a:bodyPr/>
          <a:lstStyle/>
          <a:p>
            <a:fld id="{98783A6C-F2E5-470E-8F07-6DF2D28172F3}" type="slidenum">
              <a:rPr lang="en-US" smtClean="0"/>
              <a:t>12</a:t>
            </a:fld>
            <a:endParaRPr lang="en-US"/>
          </a:p>
        </p:txBody>
      </p:sp>
      <p:sp>
        <p:nvSpPr>
          <p:cNvPr id="6" name="Footer Placeholder 4">
            <a:extLst>
              <a:ext uri="{FF2B5EF4-FFF2-40B4-BE49-F238E27FC236}">
                <a16:creationId xmlns:a16="http://schemas.microsoft.com/office/drawing/2014/main" id="{0E7674A2-6CD1-4294-4321-BF121F3AF96C}"/>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845295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C5F80-427C-425A-974C-4058D6616672}"/>
              </a:ext>
            </a:extLst>
          </p:cNvPr>
          <p:cNvSpPr>
            <a:spLocks noGrp="1"/>
          </p:cNvSpPr>
          <p:nvPr>
            <p:ph type="title"/>
          </p:nvPr>
        </p:nvSpPr>
        <p:spPr/>
        <p:txBody>
          <a:bodyPr/>
          <a:lstStyle/>
          <a:p>
            <a:r>
              <a:rPr lang="en-US" dirty="0"/>
              <a:t>3. Generalized Carson’s Model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B03A11B-A4A7-465F-9C82-50FDC5EC73FE}"/>
                  </a:ext>
                </a:extLst>
              </p:cNvPr>
              <p:cNvSpPr>
                <a:spLocks noGrp="1"/>
              </p:cNvSpPr>
              <p:nvPr>
                <p:ph idx="1"/>
              </p:nvPr>
            </p:nvSpPr>
            <p:spPr>
              <a:xfrm>
                <a:off x="457198" y="777871"/>
                <a:ext cx="8458202" cy="5302258"/>
              </a:xfrm>
            </p:spPr>
            <p:txBody>
              <a:bodyPr/>
              <a:lstStyle/>
              <a:p>
                <a:pPr algn="just">
                  <a:lnSpc>
                    <a:spcPct val="120000"/>
                  </a:lnSpc>
                  <a:spcAft>
                    <a:spcPts val="600"/>
                  </a:spcAft>
                  <a:buFont typeface="Wingdings" panose="05000000000000000000" pitchFamily="2" charset="2"/>
                  <a:buChar char="q"/>
                </a:pPr>
                <a:r>
                  <a:rPr lang="en-US" sz="2500" dirty="0">
                    <a:solidFill>
                      <a:schemeClr val="tx1"/>
                    </a:solidFill>
                    <a:latin typeface="Calibri" panose="020F0502020204030204" pitchFamily="34" charset="0"/>
                    <a:cs typeface="Calibri" panose="020F0502020204030204" pitchFamily="34" charset="0"/>
                  </a:rPr>
                  <a:t>Self-inductance of conductor </a:t>
                </a:r>
                <a14:m>
                  <m:oMath xmlns:m="http://schemas.openxmlformats.org/officeDocument/2006/math">
                    <m:r>
                      <a:rPr lang="en-US" sz="2500">
                        <a:solidFill>
                          <a:schemeClr val="tx1"/>
                        </a:solidFill>
                        <a:latin typeface="Calibri" panose="020F0502020204030204" pitchFamily="34" charset="0"/>
                        <a:cs typeface="Calibri" panose="020F0502020204030204" pitchFamily="34" charset="0"/>
                      </a:rPr>
                      <m:t>𝑖</m:t>
                    </m:r>
                  </m:oMath>
                </a14:m>
                <a:r>
                  <a:rPr lang="en-US" sz="2500" dirty="0">
                    <a:solidFill>
                      <a:schemeClr val="tx1"/>
                    </a:solidFill>
                    <a:latin typeface="Calibri" panose="020F0502020204030204" pitchFamily="34" charset="0"/>
                    <a:cs typeface="Calibri" panose="020F0502020204030204" pitchFamily="34" charset="0"/>
                  </a:rPr>
                  <a:t> :</a:t>
                </a:r>
              </a:p>
              <a:p>
                <a:pPr marL="0" marR="0" indent="0">
                  <a:spcBef>
                    <a:spcPts val="0"/>
                  </a:spcBef>
                  <a:spcAft>
                    <a:spcPts val="1200"/>
                  </a:spcAft>
                  <a:buNone/>
                </a:pPr>
                <a14:m>
                  <m:oMathPara xmlns:m="http://schemas.openxmlformats.org/officeDocument/2006/math">
                    <m:oMathParaPr>
                      <m:jc m:val="center"/>
                    </m:oMathParaPr>
                    <m:oMath xmlns:m="http://schemas.openxmlformats.org/officeDocument/2006/math">
                      <m:sSub>
                        <m:sSub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ig</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𝑔</m:t>
                              </m:r>
                            </m:sub>
                          </m:sSub>
                        </m:e>
                      </m:d>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p>
                          </m:sSup>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ln</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GMR</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den>
                          </m:f>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m:rPr>
                                  <m:sty m:val="p"/>
                                </m:rPr>
                                <a:rPr lang="en-US" sz="24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i</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t>
                              </m:r>
                            </m:sub>
                          </m:sSub>
                        </m:e>
                      </m:d>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km</m:t>
                      </m:r>
                    </m:oMath>
                  </m:oMathPara>
                </a14:m>
                <a:endParaRPr lang="en-US" sz="2500" dirty="0">
                  <a:solidFill>
                    <a:schemeClr val="tx1"/>
                  </a:solidFill>
                  <a:latin typeface="Calibri" panose="020F0502020204030204" pitchFamily="34" charset="0"/>
                  <a:cs typeface="Calibri" panose="020F0502020204030204" pitchFamily="34" charset="0"/>
                </a:endParaRPr>
              </a:p>
              <a:p>
                <a:pPr marR="0" algn="just">
                  <a:lnSpc>
                    <a:spcPct val="120000"/>
                  </a:lnSpc>
                  <a:spcAft>
                    <a:spcPts val="600"/>
                  </a:spcAft>
                  <a:buFont typeface="Wingdings" panose="05000000000000000000" pitchFamily="2" charset="2"/>
                  <a:buChar char="q"/>
                </a:pPr>
                <a:r>
                  <a:rPr lang="en-US" sz="2500" dirty="0">
                    <a:solidFill>
                      <a:schemeClr val="tx1"/>
                    </a:solidFill>
                    <a:latin typeface="Calibri" panose="020F0502020204030204" pitchFamily="34" charset="0"/>
                    <a:cs typeface="Calibri" panose="020F0502020204030204" pitchFamily="34" charset="0"/>
                  </a:rPr>
                  <a:t>Mutual inductance between conductors </a:t>
                </a:r>
                <a14:m>
                  <m:oMath xmlns:m="http://schemas.openxmlformats.org/officeDocument/2006/math">
                    <m:r>
                      <a:rPr lang="en-US" sz="2500">
                        <a:solidFill>
                          <a:schemeClr val="tx1"/>
                        </a:solidFill>
                        <a:latin typeface="Calibri" panose="020F0502020204030204" pitchFamily="34" charset="0"/>
                        <a:cs typeface="Calibri" panose="020F0502020204030204" pitchFamily="34" charset="0"/>
                      </a:rPr>
                      <m:t>𝑖</m:t>
                    </m:r>
                  </m:oMath>
                </a14:m>
                <a:r>
                  <a:rPr lang="en-US" sz="2500" dirty="0">
                    <a:solidFill>
                      <a:schemeClr val="tx1"/>
                    </a:solidFill>
                    <a:latin typeface="Calibri" panose="020F0502020204030204" pitchFamily="34" charset="0"/>
                    <a:cs typeface="Calibri" panose="020F0502020204030204" pitchFamily="34" charset="0"/>
                  </a:rPr>
                  <a:t> and </a:t>
                </a:r>
                <a14:m>
                  <m:oMath xmlns:m="http://schemas.openxmlformats.org/officeDocument/2006/math">
                    <m:r>
                      <a:rPr lang="en-US" sz="2500">
                        <a:solidFill>
                          <a:schemeClr val="tx1"/>
                        </a:solidFill>
                        <a:latin typeface="Calibri" panose="020F0502020204030204" pitchFamily="34" charset="0"/>
                        <a:cs typeface="Calibri" panose="020F0502020204030204" pitchFamily="34" charset="0"/>
                      </a:rPr>
                      <m:t>𝑘</m:t>
                    </m:r>
                  </m:oMath>
                </a14:m>
                <a:r>
                  <a:rPr lang="en-US" sz="2500" dirty="0">
                    <a:solidFill>
                      <a:schemeClr val="tx1"/>
                    </a:solidFill>
                    <a:latin typeface="Calibri" panose="020F0502020204030204" pitchFamily="34" charset="0"/>
                    <a:cs typeface="Calibri" panose="020F0502020204030204" pitchFamily="34" charset="0"/>
                  </a:rPr>
                  <a:t> :</a:t>
                </a:r>
              </a:p>
              <a:p>
                <a:pPr marL="0" marR="0" indent="0">
                  <a:spcBef>
                    <a:spcPts val="0"/>
                  </a:spcBef>
                  <a:spcAft>
                    <a:spcPts val="1200"/>
                  </a:spcAft>
                  <a:buNone/>
                </a:pPr>
                <a14:m>
                  <m:oMathPara xmlns:m="http://schemas.openxmlformats.org/officeDocument/2006/math">
                    <m:oMathParaPr>
                      <m:jc m:val="center"/>
                    </m:oMathParaPr>
                    <m:oMath xmlns:m="http://schemas.openxmlformats.org/officeDocument/2006/math">
                      <m:sSub>
                        <m:sSub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𝑖𝑘𝑔</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𝑘𝑖𝑔</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𝑖𝑘𝑔</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p>
                          </m:sSup>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ln</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m:t>
                                  </m:r>
                                </m:sub>
                              </m:sSub>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m:t>
                                  </m:r>
                                </m:sub>
                              </m:sSub>
                            </m:den>
                          </m:f>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𝑖𝑘𝑔</m:t>
                              </m:r>
                            </m:sub>
                          </m:sSub>
                        </m:e>
                      </m:d>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km</m:t>
                      </m:r>
                    </m:oMath>
                  </m:oMathPara>
                </a14:m>
                <a:endParaRPr lang="en-US" sz="28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1200"/>
                  </a:spcBef>
                  <a:spcAft>
                    <a:spcPts val="1200"/>
                  </a:spcAft>
                  <a:buNone/>
                </a:pP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m:t>
                        </m:r>
                      </m:sub>
                    </m:sSub>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resistance of conductor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 </a:t>
                </a:r>
                <a14:m>
                  <m:oMath xmlns:m="http://schemas.openxmlformats.org/officeDocument/2006/math">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km</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b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height above ground of conductor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b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m:t>
                        </m:r>
                      </m:sub>
                    </m:sSub>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distance between conductor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image of conductor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b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m:t>
                        </m:r>
                      </m:sub>
                    </m:sSub>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distance between conductors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b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GMR</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geometric mean radius of conductor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b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𝜋</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with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frequency in Hertz;  </a:t>
                </a:r>
                <a14:m>
                  <m:oMath xmlns:m="http://schemas.openxmlformats.org/officeDocument/2006/math">
                    <m:r>
                      <m:rPr>
                        <m:sty m:val="p"/>
                      </m:rPr>
                      <a:rPr lang="en-US"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1800" dirty="0">
                    <a:solidFill>
                      <a:schemeClr val="tx1"/>
                    </a:solidFill>
                    <a:latin typeface="Calibri" panose="020F0502020204030204" pitchFamily="34" charset="0"/>
                    <a:cs typeface="Calibri" panose="020F0502020204030204" pitchFamily="34" charset="0"/>
                  </a:rPr>
                  <a:t>, </a:t>
                </a:r>
                <a14:m>
                  <m:oMath xmlns:m="http://schemas.openxmlformats.org/officeDocument/2006/math">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𝛥</m:t>
                    </m:r>
                    <m:sSub>
                      <m:sSub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𝑋</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r>
                          <a:rPr lang="en-US" sz="18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Sub>
                    <m:r>
                      <a:rPr lang="en-US" sz="18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18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solidFill>
                      <a:schemeClr val="tx1"/>
                    </a:solidFill>
                    <a:latin typeface="Calibri" panose="020F0502020204030204" pitchFamily="34" charset="0"/>
                    <a:cs typeface="Calibri" panose="020F0502020204030204" pitchFamily="34" charset="0"/>
                  </a:rPr>
                  <a:t> </a:t>
                </a:r>
                <a14:m>
                  <m:oMath xmlns:m="http://schemas.openxmlformats.org/officeDocument/2006/math">
                    <m:r>
                      <m:rPr>
                        <m:sty m:val="p"/>
                      </m:rP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𝑅</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𝑖𝑘</m:t>
                        </m:r>
                      </m:sub>
                    </m:sSub>
                  </m:oMath>
                </a14:m>
                <a:r>
                  <a:rPr lang="en-US" sz="1800" dirty="0">
                    <a:solidFill>
                      <a:schemeClr val="tx1"/>
                    </a:solidFill>
                    <a:latin typeface="Calibri" panose="020F0502020204030204" pitchFamily="34" charset="0"/>
                    <a:cs typeface="Calibri" panose="020F0502020204030204" pitchFamily="34" charset="0"/>
                  </a:rPr>
                  <a:t>, </a:t>
                </a:r>
                <a14:m>
                  <m:oMath xmlns:m="http://schemas.openxmlformats.org/officeDocument/2006/math">
                    <m:r>
                      <m:rPr>
                        <m:sty m:val="p"/>
                      </m:rP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𝑋</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𝑖𝑘</m:t>
                        </m:r>
                      </m:sub>
                    </m:s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1800" dirty="0">
                    <a:solidFill>
                      <a:schemeClr val="tx1"/>
                    </a:solidFill>
                    <a:latin typeface="Calibri" panose="020F0502020204030204" pitchFamily="34" charset="0"/>
                    <a:cs typeface="Calibri" panose="020F0502020204030204" pitchFamily="34" charset="0"/>
                  </a:rPr>
                  <a:t>are corrections to the respective terms for the earth return effect.</a:t>
                </a:r>
              </a:p>
              <a:p>
                <a:pPr marL="0" marR="0" indent="0">
                  <a:spcBef>
                    <a:spcPts val="0"/>
                  </a:spcBef>
                  <a:spcAft>
                    <a:spcPts val="1200"/>
                  </a:spcAft>
                  <a:buNone/>
                </a:pPr>
                <a:endParaRPr lang="en-US" sz="28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p:sp>
            <p:nvSpPr>
              <p:cNvPr id="3" name="Content Placeholder 2">
                <a:extLst>
                  <a:ext uri="{FF2B5EF4-FFF2-40B4-BE49-F238E27FC236}">
                    <a16:creationId xmlns:a16="http://schemas.microsoft.com/office/drawing/2014/main" id="{EB03A11B-A4A7-465F-9C82-50FDC5EC73FE}"/>
                  </a:ext>
                </a:extLst>
              </p:cNvPr>
              <p:cNvSpPr>
                <a:spLocks noGrp="1" noRot="1" noChangeAspect="1" noMove="1" noResize="1" noEditPoints="1" noAdjustHandles="1" noChangeArrowheads="1" noChangeShapeType="1" noTextEdit="1"/>
              </p:cNvSpPr>
              <p:nvPr>
                <p:ph idx="1"/>
              </p:nvPr>
            </p:nvSpPr>
            <p:spPr>
              <a:xfrm>
                <a:off x="457198" y="777871"/>
                <a:ext cx="8458202" cy="5302258"/>
              </a:xfrm>
              <a:blipFill>
                <a:blip r:embed="rId2"/>
                <a:stretch>
                  <a:fillRect l="-648" t="-11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F077F740-6A62-42D3-A07B-BD8D3DFC57EF}"/>
              </a:ext>
            </a:extLst>
          </p:cNvPr>
          <p:cNvSpPr>
            <a:spLocks noGrp="1"/>
          </p:cNvSpPr>
          <p:nvPr>
            <p:ph type="sldNum" sz="quarter" idx="12"/>
          </p:nvPr>
        </p:nvSpPr>
        <p:spPr/>
        <p:txBody>
          <a:bodyPr/>
          <a:lstStyle/>
          <a:p>
            <a:fld id="{98783A6C-F2E5-470E-8F07-6DF2D28172F3}" type="slidenum">
              <a:rPr lang="en-US" smtClean="0"/>
              <a:t>13</a:t>
            </a:fld>
            <a:endParaRPr lang="en-US"/>
          </a:p>
        </p:txBody>
      </p:sp>
      <p:sp>
        <p:nvSpPr>
          <p:cNvPr id="6" name="Footer Placeholder 4">
            <a:extLst>
              <a:ext uri="{FF2B5EF4-FFF2-40B4-BE49-F238E27FC236}">
                <a16:creationId xmlns:a16="http://schemas.microsoft.com/office/drawing/2014/main" id="{8BE27808-FEB3-97E1-CDAE-F4CFA09E1804}"/>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988738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89CA9-9951-4802-85AE-C7616FAD5B89}"/>
              </a:ext>
            </a:extLst>
          </p:cNvPr>
          <p:cNvSpPr>
            <a:spLocks noGrp="1"/>
          </p:cNvSpPr>
          <p:nvPr>
            <p:ph type="title"/>
          </p:nvPr>
        </p:nvSpPr>
        <p:spPr/>
        <p:txBody>
          <a:bodyPr/>
          <a:lstStyle/>
          <a:p>
            <a:r>
              <a:rPr lang="en-US" dirty="0"/>
              <a:t>3. Generalized Carson’s Model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0A3C6B7-B565-459B-8379-04D81221B5CC}"/>
                  </a:ext>
                </a:extLst>
              </p:cNvPr>
              <p:cNvSpPr>
                <a:spLocks noGrp="1"/>
              </p:cNvSpPr>
              <p:nvPr>
                <p:ph idx="1"/>
              </p:nvPr>
            </p:nvSpPr>
            <p:spPr>
              <a:xfrm>
                <a:off x="457200" y="777871"/>
                <a:ext cx="8133127" cy="5104769"/>
              </a:xfrm>
            </p:spPr>
            <p:txBody>
              <a:bodyPr/>
              <a:lstStyle/>
              <a:p>
                <a:pPr algn="just">
                  <a:lnSpc>
                    <a:spcPct val="120000"/>
                  </a:lnSpc>
                  <a:spcAft>
                    <a:spcPts val="600"/>
                  </a:spcAft>
                  <a:buFont typeface="Wingdings" panose="05000000000000000000" pitchFamily="2" charset="2"/>
                  <a:buChar char="q"/>
                </a:pPr>
                <a:r>
                  <a:rPr lang="en-US" sz="2500" dirty="0">
                    <a:solidFill>
                      <a:schemeClr val="tx1"/>
                    </a:solidFill>
                    <a:latin typeface="Calibri" panose="020F0502020204030204" pitchFamily="34" charset="0"/>
                    <a:cs typeface="Calibri" panose="020F0502020204030204" pitchFamily="34" charset="0"/>
                  </a:rPr>
                  <a:t>The final equations that are widely accepted and prevalent for computing the self and mutual impedances of overhead conductors including the ground effect is, </a:t>
                </a:r>
              </a:p>
              <a:p>
                <a:pPr marR="0" algn="just">
                  <a:lnSpc>
                    <a:spcPct val="120000"/>
                  </a:lnSpc>
                  <a:spcAft>
                    <a:spcPts val="600"/>
                  </a:spcAft>
                  <a:buFont typeface="Wingdings" panose="05000000000000000000" pitchFamily="2" charset="2"/>
                  <a:buChar char="q"/>
                </a:pPr>
                <a:r>
                  <a:rPr lang="en-US" sz="2500" dirty="0">
                    <a:solidFill>
                      <a:schemeClr val="tx1"/>
                    </a:solidFill>
                    <a:latin typeface="Calibri" panose="020F0502020204030204" pitchFamily="34" charset="0"/>
                    <a:cs typeface="Calibri" panose="020F0502020204030204" pitchFamily="34" charset="0"/>
                  </a:rPr>
                  <a:t>Self-impedance of conductor </a:t>
                </a:r>
                <a14:m>
                  <m:oMath xmlns:m="http://schemas.openxmlformats.org/officeDocument/2006/math">
                    <m:r>
                      <a:rPr lang="en-US" sz="2500">
                        <a:solidFill>
                          <a:schemeClr val="tx1"/>
                        </a:solidFill>
                      </a:rPr>
                      <m:t>𝑖</m:t>
                    </m:r>
                  </m:oMath>
                </a14:m>
                <a:r>
                  <a:rPr lang="en-US" sz="2500" dirty="0">
                    <a:solidFill>
                      <a:schemeClr val="tx1"/>
                    </a:solidFill>
                    <a:latin typeface="Calibri" panose="020F0502020204030204" pitchFamily="34" charset="0"/>
                    <a:cs typeface="Calibri" panose="020F0502020204030204" pitchFamily="34" charset="0"/>
                  </a:rPr>
                  <a:t> :</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𝑖𝑖𝑔</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+0.00159</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e>
                      </m:d>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log</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num>
                                    <m:den>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den>
                                  </m:f>
                                </m:e>
                              </m:rad>
                            </m:num>
                            <m:den>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GMR</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den>
                          </m:f>
                        </m:e>
                      </m:d>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oMath>
                  </m:oMathPara>
                </a14:m>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algn="just">
                  <a:lnSpc>
                    <a:spcPct val="120000"/>
                  </a:lnSpc>
                  <a:spcAft>
                    <a:spcPts val="600"/>
                  </a:spcAft>
                  <a:buFont typeface="Wingdings" panose="05000000000000000000" pitchFamily="2" charset="2"/>
                  <a:buChar char="q"/>
                </a:pPr>
                <a:r>
                  <a:rPr lang="en-US" sz="2500" dirty="0">
                    <a:solidFill>
                      <a:schemeClr val="tx1"/>
                    </a:solidFill>
                    <a:latin typeface="Calibri" panose="020F0502020204030204" pitchFamily="34" charset="0"/>
                    <a:cs typeface="Calibri" panose="020F0502020204030204" pitchFamily="34" charset="0"/>
                  </a:rPr>
                  <a:t>Mutual impedance between conductors </a:t>
                </a:r>
                <a14:m>
                  <m:oMath xmlns:m="http://schemas.openxmlformats.org/officeDocument/2006/math">
                    <m:r>
                      <a:rPr lang="en-US" sz="2500">
                        <a:solidFill>
                          <a:schemeClr val="tx1"/>
                        </a:solidFill>
                        <a:latin typeface="Calibri" panose="020F0502020204030204" pitchFamily="34" charset="0"/>
                        <a:cs typeface="Calibri" panose="020F0502020204030204" pitchFamily="34" charset="0"/>
                      </a:rPr>
                      <m:t>𝑖</m:t>
                    </m:r>
                  </m:oMath>
                </a14:m>
                <a:r>
                  <a:rPr lang="en-US" sz="2500" dirty="0">
                    <a:solidFill>
                      <a:schemeClr val="tx1"/>
                    </a:solidFill>
                    <a:latin typeface="Calibri" panose="020F0502020204030204" pitchFamily="34" charset="0"/>
                    <a:cs typeface="Calibri" panose="020F0502020204030204" pitchFamily="34" charset="0"/>
                  </a:rPr>
                  <a:t> and </a:t>
                </a:r>
                <a14:m>
                  <m:oMath xmlns:m="http://schemas.openxmlformats.org/officeDocument/2006/math">
                    <m:r>
                      <a:rPr lang="en-US" sz="2500">
                        <a:solidFill>
                          <a:schemeClr val="tx1"/>
                        </a:solidFill>
                        <a:latin typeface="Calibri" panose="020F0502020204030204" pitchFamily="34" charset="0"/>
                        <a:cs typeface="Calibri" panose="020F0502020204030204" pitchFamily="34" charset="0"/>
                      </a:rPr>
                      <m:t>𝑘</m:t>
                    </m:r>
                  </m:oMath>
                </a14:m>
                <a:r>
                  <a:rPr lang="en-US" sz="2500" dirty="0">
                    <a:solidFill>
                      <a:schemeClr val="tx1"/>
                    </a:solidFill>
                    <a:latin typeface="Calibri" panose="020F0502020204030204" pitchFamily="34" charset="0"/>
                    <a:cs typeface="Calibri" panose="020F0502020204030204" pitchFamily="34" charset="0"/>
                  </a:rPr>
                  <a:t> :</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𝑖𝑘𝑔</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𝑘𝑖𝑔</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=0.00159</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log</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num>
                                    <m:den>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den>
                                  </m:f>
                                </m:e>
                              </m:rad>
                            </m:num>
                            <m:den>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m:t>
                                  </m:r>
                                </m:sub>
                              </m:sSub>
                            </m:den>
                          </m:f>
                        </m:e>
                      </m:d>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oMath>
                  </m:oMathPara>
                </a14:m>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p:sp>
            <p:nvSpPr>
              <p:cNvPr id="3" name="Content Placeholder 2">
                <a:extLst>
                  <a:ext uri="{FF2B5EF4-FFF2-40B4-BE49-F238E27FC236}">
                    <a16:creationId xmlns:a16="http://schemas.microsoft.com/office/drawing/2014/main" id="{40A3C6B7-B565-459B-8379-04D81221B5CC}"/>
                  </a:ext>
                </a:extLst>
              </p:cNvPr>
              <p:cNvSpPr>
                <a:spLocks noGrp="1" noRot="1" noChangeAspect="1" noMove="1" noResize="1" noEditPoints="1" noAdjustHandles="1" noChangeArrowheads="1" noChangeShapeType="1" noTextEdit="1"/>
              </p:cNvSpPr>
              <p:nvPr>
                <p:ph idx="1"/>
              </p:nvPr>
            </p:nvSpPr>
            <p:spPr>
              <a:xfrm>
                <a:off x="457200" y="777871"/>
                <a:ext cx="8133127" cy="5104769"/>
              </a:xfrm>
              <a:blipFill>
                <a:blip r:embed="rId2"/>
                <a:stretch>
                  <a:fillRect l="-675" t="-119" r="-119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158AC8E0-CCB6-436C-B2BA-E6A64C418F06}"/>
              </a:ext>
            </a:extLst>
          </p:cNvPr>
          <p:cNvSpPr>
            <a:spLocks noGrp="1"/>
          </p:cNvSpPr>
          <p:nvPr>
            <p:ph type="sldNum" sz="quarter" idx="12"/>
          </p:nvPr>
        </p:nvSpPr>
        <p:spPr/>
        <p:txBody>
          <a:bodyPr/>
          <a:lstStyle/>
          <a:p>
            <a:fld id="{98783A6C-F2E5-470E-8F07-6DF2D28172F3}" type="slidenum">
              <a:rPr lang="en-US" smtClean="0"/>
              <a:t>14</a:t>
            </a:fld>
            <a:endParaRPr lang="en-US"/>
          </a:p>
        </p:txBody>
      </p:sp>
      <p:sp>
        <p:nvSpPr>
          <p:cNvPr id="6" name="Footer Placeholder 4">
            <a:extLst>
              <a:ext uri="{FF2B5EF4-FFF2-40B4-BE49-F238E27FC236}">
                <a16:creationId xmlns:a16="http://schemas.microsoft.com/office/drawing/2014/main" id="{78A861EA-9EC3-E8FC-9BCA-8ACB27BA62CA}"/>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277686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89CA9-9951-4802-85AE-C7616FAD5B89}"/>
              </a:ext>
            </a:extLst>
          </p:cNvPr>
          <p:cNvSpPr>
            <a:spLocks noGrp="1"/>
          </p:cNvSpPr>
          <p:nvPr>
            <p:ph type="title"/>
          </p:nvPr>
        </p:nvSpPr>
        <p:spPr/>
        <p:txBody>
          <a:bodyPr/>
          <a:lstStyle/>
          <a:p>
            <a:r>
              <a:rPr lang="en-US" dirty="0"/>
              <a:t>3. Generalized Carson’s Model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0A3C6B7-B565-459B-8379-04D81221B5CC}"/>
                  </a:ext>
                </a:extLst>
              </p:cNvPr>
              <p:cNvSpPr>
                <a:spLocks noGrp="1"/>
              </p:cNvSpPr>
              <p:nvPr>
                <p:ph idx="1"/>
              </p:nvPr>
            </p:nvSpPr>
            <p:spPr>
              <a:xfrm>
                <a:off x="457200" y="777870"/>
                <a:ext cx="8133127" cy="4937134"/>
              </a:xfrm>
            </p:spPr>
            <p:txBody>
              <a:bodyPr/>
              <a:lstStyle/>
              <a:p>
                <a:pPr marL="0" marR="0" indent="0">
                  <a:spcBef>
                    <a:spcPts val="0"/>
                  </a:spcBef>
                  <a:spcAft>
                    <a:spcPts val="1200"/>
                  </a:spcAft>
                  <a:buNone/>
                </a:pP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where</a:t>
                </a:r>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1200"/>
                  </a:spcAft>
                  <a:buNone/>
                </a:pPr>
                <a14:m>
                  <m:oMath xmlns:m="http://schemas.openxmlformats.org/officeDocument/2006/math">
                    <m:sSub>
                      <m:sSub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𝑅</m:t>
                        </m:r>
                      </m:e>
                      <m:sub>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𝑖𝑖</m:t>
                        </m:r>
                      </m:sub>
                    </m:sSub>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resistance of conductor </a:t>
                </a:r>
                <a14:m>
                  <m:oMath xmlns:m="http://schemas.openxmlformats.org/officeDocument/2006/math">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in </a:t>
                </a:r>
                <a14:m>
                  <m:oMath xmlns:m="http://schemas.openxmlformats.org/officeDocument/2006/math">
                    <m:r>
                      <m:rPr>
                        <m:sty m:val="p"/>
                      </m:rP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Ω</m:t>
                    </m:r>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mile;</a:t>
                </a:r>
                <a:b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m:t>
                        </m:r>
                      </m:sub>
                    </m:sSub>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distance between conductors </a:t>
                </a: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 feet;</a:t>
                </a:r>
                <a:b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GMR</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geometric mean radius of conductor </a:t>
                </a: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 feet;</a:t>
                </a:r>
                <a:b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frequency in Hertz;</a:t>
                </a:r>
                <a:b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resistivity of earth in ohm-meter (usually </a:t>
                </a:r>
                <a14:m>
                  <m:oMath xmlns:m="http://schemas.openxmlformats.org/officeDocument/2006/math">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 used as the typical value).</a:t>
                </a:r>
                <a:b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Note the mixed nature of units in these equations. While feet and miles are used for all the quantities, resistivity of earth is given in ohm-meter. This is a leftover from the legacy work on this subject and continues to be used with mixed units.</a:t>
                </a:r>
              </a:p>
              <a:p>
                <a:pPr algn="just">
                  <a:spcAft>
                    <a:spcPts val="600"/>
                  </a:spcAft>
                </a:pPr>
                <a:endParaRPr lang="en-US" sz="1600" dirty="0">
                  <a:solidFill>
                    <a:schemeClr val="tx1"/>
                  </a:solidFill>
                </a:endParaRPr>
              </a:p>
            </p:txBody>
          </p:sp>
        </mc:Choice>
        <mc:Fallback>
          <p:sp>
            <p:nvSpPr>
              <p:cNvPr id="3" name="Content Placeholder 2">
                <a:extLst>
                  <a:ext uri="{FF2B5EF4-FFF2-40B4-BE49-F238E27FC236}">
                    <a16:creationId xmlns:a16="http://schemas.microsoft.com/office/drawing/2014/main" id="{40A3C6B7-B565-459B-8379-04D81221B5CC}"/>
                  </a:ext>
                </a:extLst>
              </p:cNvPr>
              <p:cNvSpPr>
                <a:spLocks noGrp="1" noRot="1" noChangeAspect="1" noMove="1" noResize="1" noEditPoints="1" noAdjustHandles="1" noChangeArrowheads="1" noChangeShapeType="1" noTextEdit="1"/>
              </p:cNvSpPr>
              <p:nvPr>
                <p:ph idx="1"/>
              </p:nvPr>
            </p:nvSpPr>
            <p:spPr>
              <a:xfrm>
                <a:off x="457200" y="777870"/>
                <a:ext cx="8133127" cy="4937134"/>
              </a:xfrm>
              <a:blipFill>
                <a:blip r:embed="rId2"/>
                <a:stretch>
                  <a:fillRect l="-1124" r="-1199" b="-530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158AC8E0-CCB6-436C-B2BA-E6A64C418F06}"/>
              </a:ext>
            </a:extLst>
          </p:cNvPr>
          <p:cNvSpPr>
            <a:spLocks noGrp="1"/>
          </p:cNvSpPr>
          <p:nvPr>
            <p:ph type="sldNum" sz="quarter" idx="12"/>
          </p:nvPr>
        </p:nvSpPr>
        <p:spPr/>
        <p:txBody>
          <a:bodyPr/>
          <a:lstStyle/>
          <a:p>
            <a:fld id="{98783A6C-F2E5-470E-8F07-6DF2D28172F3}" type="slidenum">
              <a:rPr lang="en-US" smtClean="0"/>
              <a:t>15</a:t>
            </a:fld>
            <a:endParaRPr lang="en-US"/>
          </a:p>
        </p:txBody>
      </p:sp>
      <p:sp>
        <p:nvSpPr>
          <p:cNvPr id="6" name="Footer Placeholder 4">
            <a:extLst>
              <a:ext uri="{FF2B5EF4-FFF2-40B4-BE49-F238E27FC236}">
                <a16:creationId xmlns:a16="http://schemas.microsoft.com/office/drawing/2014/main" id="{78A861EA-9EC3-E8FC-9BCA-8ACB27BA62CA}"/>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236532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A3D0-CE12-47F5-A571-3A613EB21368}"/>
              </a:ext>
            </a:extLst>
          </p:cNvPr>
          <p:cNvSpPr>
            <a:spLocks noGrp="1"/>
          </p:cNvSpPr>
          <p:nvPr>
            <p:ph type="title"/>
          </p:nvPr>
        </p:nvSpPr>
        <p:spPr/>
        <p:txBody>
          <a:bodyPr/>
          <a:lstStyle/>
          <a:p>
            <a:r>
              <a:rPr lang="en-US" dirty="0"/>
              <a:t>4. </a:t>
            </a:r>
            <a:r>
              <a:rPr lang="en-US" sz="3200" dirty="0"/>
              <a:t>Series Impedance Models of </a:t>
            </a:r>
            <a:r>
              <a:rPr lang="en-US" sz="3200" b="1" dirty="0"/>
              <a:t>Overhead</a:t>
            </a:r>
            <a:r>
              <a:rPr lang="en-US" sz="3200" dirty="0"/>
              <a:t> Lines</a:t>
            </a:r>
            <a:endParaRPr lang="en-US" dirty="0"/>
          </a:p>
        </p:txBody>
      </p:sp>
      <p:sp>
        <p:nvSpPr>
          <p:cNvPr id="5" name="Slide Number Placeholder 4">
            <a:extLst>
              <a:ext uri="{FF2B5EF4-FFF2-40B4-BE49-F238E27FC236}">
                <a16:creationId xmlns:a16="http://schemas.microsoft.com/office/drawing/2014/main" id="{C499B859-CD7A-444F-9688-839CB8D43006}"/>
              </a:ext>
            </a:extLst>
          </p:cNvPr>
          <p:cNvSpPr>
            <a:spLocks noGrp="1"/>
          </p:cNvSpPr>
          <p:nvPr>
            <p:ph type="sldNum" sz="quarter" idx="12"/>
          </p:nvPr>
        </p:nvSpPr>
        <p:spPr/>
        <p:txBody>
          <a:bodyPr/>
          <a:lstStyle/>
          <a:p>
            <a:fld id="{98783A6C-F2E5-470E-8F07-6DF2D28172F3}" type="slidenum">
              <a:rPr lang="en-US" smtClean="0"/>
              <a:t>16</a:t>
            </a:fld>
            <a:endParaRPr lang="en-US"/>
          </a:p>
        </p:txBody>
      </p:sp>
      <p:sp>
        <p:nvSpPr>
          <p:cNvPr id="11" name="Content Placeholder 2">
            <a:extLst>
              <a:ext uri="{FF2B5EF4-FFF2-40B4-BE49-F238E27FC236}">
                <a16:creationId xmlns:a16="http://schemas.microsoft.com/office/drawing/2014/main" id="{3743F8ED-38BD-96DA-D5D0-40BDA0B83E53}"/>
              </a:ext>
            </a:extLst>
          </p:cNvPr>
          <p:cNvSpPr txBox="1">
            <a:spLocks/>
          </p:cNvSpPr>
          <p:nvPr/>
        </p:nvSpPr>
        <p:spPr bwMode="auto">
          <a:xfrm>
            <a:off x="457199" y="777871"/>
            <a:ext cx="5625896" cy="53022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lgn="just">
              <a:spcAft>
                <a:spcPts val="600"/>
              </a:spcAft>
              <a:buNone/>
            </a:pPr>
            <a:r>
              <a:rPr lang="en-US" sz="2800" kern="0" dirty="0">
                <a:solidFill>
                  <a:srgbClr val="C00000"/>
                </a:solidFill>
                <a:latin typeface="Calibri" panose="020F0502020204030204" pitchFamily="34" charset="0"/>
                <a:cs typeface="Calibri" panose="020F0502020204030204" pitchFamily="34" charset="0"/>
              </a:rPr>
              <a:t>4.1 Three‐phase Line</a:t>
            </a:r>
          </a:p>
          <a:p>
            <a:pPr algn="just">
              <a:lnSpc>
                <a:spcPct val="120000"/>
              </a:lnSpc>
              <a:spcBef>
                <a:spcPts val="0"/>
              </a:spcBef>
              <a:spcAft>
                <a:spcPts val="0"/>
              </a:spcAft>
              <a:buFont typeface="Wingdings" panose="05000000000000000000" pitchFamily="2" charset="2"/>
              <a:buChar char="q"/>
            </a:pPr>
            <a:r>
              <a:rPr lang="en-US" sz="2500" dirty="0">
                <a:solidFill>
                  <a:schemeClr val="tx1"/>
                </a:solidFill>
                <a:latin typeface="Calibri" panose="020F0502020204030204" pitchFamily="34" charset="0"/>
                <a:cs typeface="Calibri" panose="020F0502020204030204" pitchFamily="34" charset="0"/>
              </a:rPr>
              <a:t>A typical configuration of a three‐phase distribution feeder is shown in the </a:t>
            </a:r>
            <a:r>
              <a:rPr lang="en-US" altLang="zh-CN" sz="2500" dirty="0">
                <a:solidFill>
                  <a:schemeClr val="tx1"/>
                </a:solidFill>
                <a:latin typeface="Calibri" panose="020F0502020204030204" pitchFamily="34" charset="0"/>
                <a:cs typeface="Calibri" panose="020F0502020204030204" pitchFamily="34" charset="0"/>
              </a:rPr>
              <a:t>Figure.</a:t>
            </a:r>
          </a:p>
          <a:p>
            <a:pPr algn="just">
              <a:lnSpc>
                <a:spcPct val="120000"/>
              </a:lnSpc>
              <a:spcBef>
                <a:spcPts val="0"/>
              </a:spcBef>
              <a:spcAft>
                <a:spcPts val="0"/>
              </a:spcAft>
              <a:buFont typeface="Wingdings" panose="05000000000000000000" pitchFamily="2" charset="2"/>
              <a:buChar char="q"/>
            </a:pPr>
            <a:r>
              <a:rPr lang="en-US" sz="2500" dirty="0">
                <a:solidFill>
                  <a:schemeClr val="tx1"/>
                </a:solidFill>
                <a:latin typeface="Calibri" panose="020F0502020204030204" pitchFamily="34" charset="0"/>
                <a:cs typeface="Calibri" panose="020F0502020204030204" pitchFamily="34" charset="0"/>
              </a:rPr>
              <a:t>The formulas presented in the previous section is used to compute the series impedance matrix of this line based on the assumptions: </a:t>
            </a:r>
          </a:p>
          <a:p>
            <a:pPr lvl="1" algn="just">
              <a:spcBef>
                <a:spcPts val="0"/>
              </a:spcBef>
              <a:spcAft>
                <a:spcPts val="0"/>
              </a:spcAft>
            </a:pPr>
            <a:r>
              <a:rPr lang="en-US" sz="2400" kern="0" dirty="0">
                <a:solidFill>
                  <a:schemeClr val="tx1"/>
                </a:solidFill>
                <a:latin typeface="Calibri" panose="020F0502020204030204" pitchFamily="34" charset="0"/>
                <a:cs typeface="Calibri" panose="020F0502020204030204" pitchFamily="34" charset="0"/>
              </a:rPr>
              <a:t>The neutral is grounded at multiple points including each pole.</a:t>
            </a:r>
          </a:p>
          <a:p>
            <a:pPr lvl="1" algn="just">
              <a:spcBef>
                <a:spcPts val="0"/>
              </a:spcBef>
              <a:spcAft>
                <a:spcPts val="0"/>
              </a:spcAft>
            </a:pPr>
            <a:r>
              <a:rPr lang="en-US" sz="2400" kern="0" dirty="0">
                <a:solidFill>
                  <a:schemeClr val="tx1"/>
                </a:solidFill>
                <a:latin typeface="Calibri" panose="020F0502020204030204" pitchFamily="34" charset="0"/>
                <a:cs typeface="Calibri" panose="020F0502020204030204" pitchFamily="34" charset="0"/>
              </a:rPr>
              <a:t>The conductors are not transposed.</a:t>
            </a:r>
          </a:p>
        </p:txBody>
      </p:sp>
      <p:sp>
        <p:nvSpPr>
          <p:cNvPr id="12" name="Footer Placeholder 4">
            <a:extLst>
              <a:ext uri="{FF2B5EF4-FFF2-40B4-BE49-F238E27FC236}">
                <a16:creationId xmlns:a16="http://schemas.microsoft.com/office/drawing/2014/main" id="{CC38D8D7-4F21-2E38-167D-FDE28A53549F}"/>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pic>
        <p:nvPicPr>
          <p:cNvPr id="13" name="Content Placeholder 8" descr="A diagram of a cross with arrows and letters&#10;&#10;Description automatically generated">
            <a:extLst>
              <a:ext uri="{FF2B5EF4-FFF2-40B4-BE49-F238E27FC236}">
                <a16:creationId xmlns:a16="http://schemas.microsoft.com/office/drawing/2014/main" id="{692FEA74-B872-4F6B-A252-BA17C29F48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3095" y="1775854"/>
            <a:ext cx="2787448" cy="2988144"/>
          </a:xfrm>
        </p:spPr>
      </p:pic>
      <p:sp>
        <p:nvSpPr>
          <p:cNvPr id="14" name="TextBox 13">
            <a:extLst>
              <a:ext uri="{FF2B5EF4-FFF2-40B4-BE49-F238E27FC236}">
                <a16:creationId xmlns:a16="http://schemas.microsoft.com/office/drawing/2014/main" id="{6B9F2AE0-C049-4888-A727-62F813A83C1C}"/>
              </a:ext>
            </a:extLst>
          </p:cNvPr>
          <p:cNvSpPr txBox="1"/>
          <p:nvPr/>
        </p:nvSpPr>
        <p:spPr>
          <a:xfrm>
            <a:off x="6191044" y="4763998"/>
            <a:ext cx="2785047" cy="523220"/>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Fig: Typical three‐phase overhead line configuration</a:t>
            </a:r>
          </a:p>
        </p:txBody>
      </p:sp>
    </p:spTree>
    <p:extLst>
      <p:ext uri="{BB962C8B-B14F-4D97-AF65-F5344CB8AC3E}">
        <p14:creationId xmlns:p14="http://schemas.microsoft.com/office/powerpoint/2010/main" val="3989508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A3D0-CE12-47F5-A571-3A613EB21368}"/>
              </a:ext>
            </a:extLst>
          </p:cNvPr>
          <p:cNvSpPr>
            <a:spLocks noGrp="1"/>
          </p:cNvSpPr>
          <p:nvPr>
            <p:ph type="title"/>
          </p:nvPr>
        </p:nvSpPr>
        <p:spPr/>
        <p:txBody>
          <a:bodyPr/>
          <a:lstStyle/>
          <a:p>
            <a:r>
              <a:rPr lang="en-US" dirty="0"/>
              <a:t>4. </a:t>
            </a:r>
            <a:r>
              <a:rPr lang="en-US" sz="3200" dirty="0"/>
              <a:t>Series Impedance Models of </a:t>
            </a:r>
            <a:r>
              <a:rPr lang="en-US" sz="3200" b="1" dirty="0"/>
              <a:t>Overhead</a:t>
            </a:r>
            <a:r>
              <a:rPr lang="en-US" sz="3200" dirty="0"/>
              <a:t> Lines</a:t>
            </a:r>
            <a:endParaRPr lang="en-US" dirty="0"/>
          </a:p>
        </p:txBody>
      </p:sp>
      <p:sp>
        <p:nvSpPr>
          <p:cNvPr id="5" name="Slide Number Placeholder 4">
            <a:extLst>
              <a:ext uri="{FF2B5EF4-FFF2-40B4-BE49-F238E27FC236}">
                <a16:creationId xmlns:a16="http://schemas.microsoft.com/office/drawing/2014/main" id="{C499B859-CD7A-444F-9688-839CB8D43006}"/>
              </a:ext>
            </a:extLst>
          </p:cNvPr>
          <p:cNvSpPr>
            <a:spLocks noGrp="1"/>
          </p:cNvSpPr>
          <p:nvPr>
            <p:ph type="sldNum" sz="quarter" idx="12"/>
          </p:nvPr>
        </p:nvSpPr>
        <p:spPr/>
        <p:txBody>
          <a:bodyPr/>
          <a:lstStyle/>
          <a:p>
            <a:fld id="{98783A6C-F2E5-470E-8F07-6DF2D28172F3}" type="slidenum">
              <a:rPr lang="en-US" smtClean="0"/>
              <a:t>17</a:t>
            </a:fld>
            <a:endParaRPr lang="en-US"/>
          </a:p>
        </p:txBody>
      </p:sp>
      <p:sp>
        <p:nvSpPr>
          <p:cNvPr id="11" name="Content Placeholder 2">
            <a:extLst>
              <a:ext uri="{FF2B5EF4-FFF2-40B4-BE49-F238E27FC236}">
                <a16:creationId xmlns:a16="http://schemas.microsoft.com/office/drawing/2014/main" id="{3743F8ED-38BD-96DA-D5D0-40BDA0B83E53}"/>
              </a:ext>
            </a:extLst>
          </p:cNvPr>
          <p:cNvSpPr txBox="1">
            <a:spLocks/>
          </p:cNvSpPr>
          <p:nvPr/>
        </p:nvSpPr>
        <p:spPr bwMode="auto">
          <a:xfrm>
            <a:off x="457200" y="777871"/>
            <a:ext cx="8229600" cy="40263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lgn="just">
              <a:spcAft>
                <a:spcPts val="600"/>
              </a:spcAft>
              <a:buNone/>
            </a:pPr>
            <a:r>
              <a:rPr lang="en-US" sz="2800" kern="0" dirty="0">
                <a:solidFill>
                  <a:srgbClr val="C00000"/>
                </a:solidFill>
                <a:latin typeface="Calibri" panose="020F0502020204030204" pitchFamily="34" charset="0"/>
                <a:cs typeface="Calibri" panose="020F0502020204030204" pitchFamily="34" charset="0"/>
              </a:rPr>
              <a:t>4.1 Three‐phase Line</a:t>
            </a:r>
          </a:p>
          <a:p>
            <a:pPr algn="just">
              <a:spcAft>
                <a:spcPts val="600"/>
              </a:spcAft>
            </a:pPr>
            <a:r>
              <a:rPr lang="en-US" sz="2500" kern="0" dirty="0">
                <a:solidFill>
                  <a:schemeClr val="tx1"/>
                </a:solidFill>
                <a:latin typeface="Calibri" panose="020F0502020204030204" pitchFamily="34" charset="0"/>
                <a:cs typeface="Calibri" panose="020F0502020204030204" pitchFamily="34" charset="0"/>
              </a:rPr>
              <a:t>Transposition is the practice of interchanging the position of conductors after a certain distance. Transposition is implemented in transmission systems, and it allows balancing the impedances of the three phases for a three‐phase line. </a:t>
            </a:r>
          </a:p>
          <a:p>
            <a:pPr algn="just">
              <a:spcAft>
                <a:spcPts val="600"/>
              </a:spcAft>
            </a:pPr>
            <a:r>
              <a:rPr lang="en-US" sz="2500" kern="0" dirty="0">
                <a:solidFill>
                  <a:schemeClr val="tx1"/>
                </a:solidFill>
                <a:latin typeface="Calibri" panose="020F0502020204030204" pitchFamily="34" charset="0"/>
                <a:cs typeface="Calibri" panose="020F0502020204030204" pitchFamily="34" charset="0"/>
              </a:rPr>
              <a:t>The shunt capacitance of most normal overhead distribution circuits is very low and makes no appreciable effect on the outcome of their steady‐state performance.</a:t>
            </a:r>
          </a:p>
        </p:txBody>
      </p:sp>
      <p:sp>
        <p:nvSpPr>
          <p:cNvPr id="12" name="Footer Placeholder 4">
            <a:extLst>
              <a:ext uri="{FF2B5EF4-FFF2-40B4-BE49-F238E27FC236}">
                <a16:creationId xmlns:a16="http://schemas.microsoft.com/office/drawing/2014/main" id="{CC38D8D7-4F21-2E38-167D-FDE28A53549F}"/>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284377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A3D0-CE12-47F5-A571-3A613EB21368}"/>
              </a:ext>
            </a:extLst>
          </p:cNvPr>
          <p:cNvSpPr>
            <a:spLocks noGrp="1"/>
          </p:cNvSpPr>
          <p:nvPr>
            <p:ph type="title"/>
          </p:nvPr>
        </p:nvSpPr>
        <p:spPr/>
        <p:txBody>
          <a:bodyPr/>
          <a:lstStyle/>
          <a:p>
            <a:r>
              <a:rPr lang="en-US" dirty="0"/>
              <a:t>4.1 Three‐phase Line</a:t>
            </a:r>
          </a:p>
        </p:txBody>
      </p:sp>
      <p:sp>
        <p:nvSpPr>
          <p:cNvPr id="3" name="Content Placeholder 2">
            <a:extLst>
              <a:ext uri="{FF2B5EF4-FFF2-40B4-BE49-F238E27FC236}">
                <a16:creationId xmlns:a16="http://schemas.microsoft.com/office/drawing/2014/main" id="{80951FE0-F240-4122-9751-38DB1B730F9F}"/>
              </a:ext>
            </a:extLst>
          </p:cNvPr>
          <p:cNvSpPr>
            <a:spLocks noGrp="1"/>
          </p:cNvSpPr>
          <p:nvPr>
            <p:ph idx="1"/>
          </p:nvPr>
        </p:nvSpPr>
        <p:spPr>
          <a:xfrm>
            <a:off x="457200" y="906088"/>
            <a:ext cx="8229600" cy="3951662"/>
          </a:xfrm>
        </p:spPr>
        <p:txBody>
          <a:bodyPr/>
          <a:lstStyle/>
          <a:p>
            <a:pPr algn="just">
              <a:lnSpc>
                <a:spcPct val="120000"/>
              </a:lnSpc>
              <a:spcBef>
                <a:spcPts val="0"/>
              </a:spcBef>
              <a:spcAft>
                <a:spcPts val="0"/>
              </a:spcAft>
              <a:buFont typeface="Wingdings" panose="05000000000000000000" pitchFamily="2" charset="2"/>
              <a:buChar char="q"/>
            </a:pPr>
            <a:r>
              <a:rPr lang="en-US" sz="2500" kern="1200" dirty="0">
                <a:solidFill>
                  <a:schemeClr val="tx1"/>
                </a:solidFill>
                <a:latin typeface="Calibri" panose="020F0502020204030204" pitchFamily="34" charset="0"/>
                <a:cs typeface="Calibri" panose="020F0502020204030204" pitchFamily="34" charset="0"/>
              </a:rPr>
              <a:t>A feeder can be divided into sections, typically the portion between two interconnection points or nodes.</a:t>
            </a:r>
          </a:p>
          <a:p>
            <a:pPr algn="just">
              <a:lnSpc>
                <a:spcPct val="120000"/>
              </a:lnSpc>
              <a:spcBef>
                <a:spcPts val="0"/>
              </a:spcBef>
              <a:spcAft>
                <a:spcPts val="0"/>
              </a:spcAft>
              <a:buFont typeface="Wingdings" panose="05000000000000000000" pitchFamily="2" charset="2"/>
              <a:buChar char="q"/>
            </a:pPr>
            <a:r>
              <a:rPr lang="en-US" sz="2500" kern="1200" dirty="0">
                <a:solidFill>
                  <a:schemeClr val="tx1"/>
                </a:solidFill>
                <a:latin typeface="Calibri" panose="020F0502020204030204" pitchFamily="34" charset="0"/>
                <a:cs typeface="Calibri" panose="020F0502020204030204" pitchFamily="34" charset="0"/>
              </a:rPr>
              <a:t>Each section has an associated matrix describing the impedance, including self and mutual impedances of conductors in that section.</a:t>
            </a:r>
          </a:p>
          <a:p>
            <a:pPr algn="just">
              <a:lnSpc>
                <a:spcPct val="120000"/>
              </a:lnSpc>
              <a:spcBef>
                <a:spcPts val="0"/>
              </a:spcBef>
              <a:spcAft>
                <a:spcPts val="0"/>
              </a:spcAft>
              <a:buFont typeface="Wingdings" panose="05000000000000000000" pitchFamily="2" charset="2"/>
              <a:buChar char="q"/>
            </a:pPr>
            <a:r>
              <a:rPr lang="en-US" sz="2500" kern="1200" dirty="0">
                <a:solidFill>
                  <a:schemeClr val="tx1"/>
                </a:solidFill>
                <a:latin typeface="Calibri" panose="020F0502020204030204" pitchFamily="34" charset="0"/>
                <a:cs typeface="Calibri" panose="020F0502020204030204" pitchFamily="34" charset="0"/>
              </a:rPr>
              <a:t>Using Ohm's law, the impedance matrix is post multiplied by the current phasor vector to obtain the voltage drop per phase in the section between buses x and y:</a:t>
            </a:r>
          </a:p>
        </p:txBody>
      </p:sp>
      <p:sp>
        <p:nvSpPr>
          <p:cNvPr id="5" name="Slide Number Placeholder 4">
            <a:extLst>
              <a:ext uri="{FF2B5EF4-FFF2-40B4-BE49-F238E27FC236}">
                <a16:creationId xmlns:a16="http://schemas.microsoft.com/office/drawing/2014/main" id="{C499B859-CD7A-444F-9688-839CB8D43006}"/>
              </a:ext>
            </a:extLst>
          </p:cNvPr>
          <p:cNvSpPr>
            <a:spLocks noGrp="1"/>
          </p:cNvSpPr>
          <p:nvPr>
            <p:ph type="sldNum" sz="quarter" idx="12"/>
          </p:nvPr>
        </p:nvSpPr>
        <p:spPr/>
        <p:txBody>
          <a:bodyPr/>
          <a:lstStyle/>
          <a:p>
            <a:fld id="{98783A6C-F2E5-470E-8F07-6DF2D28172F3}" type="slidenum">
              <a:rPr lang="en-US" smtClean="0"/>
              <a:t>18</a:t>
            </a:fld>
            <a:endParaRPr lang="en-US"/>
          </a:p>
        </p:txBody>
      </p:sp>
      <p:sp>
        <p:nvSpPr>
          <p:cNvPr id="6" name="Footer Placeholder 4">
            <a:extLst>
              <a:ext uri="{FF2B5EF4-FFF2-40B4-BE49-F238E27FC236}">
                <a16:creationId xmlns:a16="http://schemas.microsoft.com/office/drawing/2014/main" id="{861A6D69-5FE0-AB1F-48AC-95C9F1918066}"/>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026146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A3D0-CE12-47F5-A571-3A613EB21368}"/>
              </a:ext>
            </a:extLst>
          </p:cNvPr>
          <p:cNvSpPr>
            <a:spLocks noGrp="1"/>
          </p:cNvSpPr>
          <p:nvPr>
            <p:ph type="title"/>
          </p:nvPr>
        </p:nvSpPr>
        <p:spPr/>
        <p:txBody>
          <a:bodyPr/>
          <a:lstStyle/>
          <a:p>
            <a:r>
              <a:rPr lang="en-US" dirty="0"/>
              <a:t>4.1 Three‐phase Line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0951FE0-F240-4122-9751-38DB1B730F9F}"/>
                  </a:ext>
                </a:extLst>
              </p:cNvPr>
              <p:cNvSpPr>
                <a:spLocks noGrp="1"/>
              </p:cNvSpPr>
              <p:nvPr>
                <p:ph idx="1"/>
              </p:nvPr>
            </p:nvSpPr>
            <p:spPr/>
            <p:txBody>
              <a:bodyPr/>
              <a:lstStyle/>
              <a:p>
                <a:pPr marL="0" indent="0" algn="ctr">
                  <a:spcAft>
                    <a:spcPts val="600"/>
                  </a:spcAft>
                  <a:buNone/>
                </a:pPr>
                <a14:m>
                  <m:oMath xmlns:m="http://schemas.openxmlformats.org/officeDocument/2006/math">
                    <m:d>
                      <m:dPr>
                        <m:begChr m:val="["/>
                        <m:endChr m:val="]"/>
                        <m:ctrlPr>
                          <a:rPr lang="en-US" sz="2400" i="1" smtClean="0">
                            <a:solidFill>
                              <a:schemeClr val="tx1"/>
                            </a:solidFill>
                            <a:effectLst/>
                            <a:latin typeface="Cambria Math" panose="020405030504060302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rPr>
                            </m:ctrlPr>
                          </m:mPr>
                          <m:mr>
                            <m:e>
                              <m:sSubSup>
                                <m:sSubSupPr>
                                  <m:ctrlPr>
                                    <a:rPr lang="en-US" sz="2400" i="1">
                                      <a:solidFill>
                                        <a:schemeClr val="tx1"/>
                                      </a:solidFill>
                                      <a:effectLst/>
                                      <a:latin typeface="Cambria Math" panose="020405030504060302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2400" i="1">
                                      <a:solidFill>
                                        <a:schemeClr val="tx1"/>
                                      </a:solidFill>
                                      <a:effectLst/>
                                      <a:latin typeface="Cambria Math" panose="020405030504060302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2400" i="1">
                                      <a:solidFill>
                                        <a:schemeClr val="tx1"/>
                                      </a:solidFill>
                                      <a:effectLst/>
                                      <a:latin typeface="Cambria Math" panose="020405030504060302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r>
                            <m:e>
                              <m:sSubSup>
                                <m:sSubSupPr>
                                  <m:ctrlPr>
                                    <a:rPr lang="en-US" sz="2400" i="1">
                                      <a:solidFill>
                                        <a:schemeClr val="tx1"/>
                                      </a:solidFill>
                                      <a:effectLst/>
                                      <a:latin typeface="Cambria Math" panose="020405030504060302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p>
                              </m:sSubSup>
                            </m:e>
                          </m:mr>
                        </m:m>
                      </m:e>
                    </m:d>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solidFill>
                              <a:schemeClr val="tx1"/>
                            </a:solidFill>
                            <a:effectLst/>
                            <a:latin typeface="Cambria Math" panose="02040503050406030204" pitchFamily="18" charset="0"/>
                          </a:rPr>
                        </m:ctrlPr>
                      </m:dPr>
                      <m:e>
                        <m:m>
                          <m:mPr>
                            <m:plcHide m:val="on"/>
                            <m:mcs>
                              <m:mc>
                                <m:mcPr>
                                  <m:count m:val="4"/>
                                  <m:mcJc m:val="center"/>
                                </m:mcPr>
                              </m:mc>
                            </m:mcs>
                            <m:ctrlPr>
                              <a:rPr lang="en-US" sz="2400" i="1">
                                <a:solidFill>
                                  <a:schemeClr val="tx1"/>
                                </a:solidFill>
                                <a:effectLst/>
                                <a:latin typeface="Cambria Math" panose="02040503050406030204" pitchFamily="18" charset="0"/>
                              </a:rPr>
                            </m:ctrlPr>
                          </m:mPr>
                          <m:mr>
                            <m:e>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𝑎𝑎𝑔</m:t>
                                  </m:r>
                                </m:sub>
                              </m:sSub>
                            </m:e>
                            <m:e>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𝑎𝑏𝑔</m:t>
                                  </m:r>
                                </m:sub>
                              </m:sSub>
                            </m:e>
                            <m:e>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acg</m:t>
                                  </m:r>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e>
                            <m:e>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ang</m:t>
                                  </m:r>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e>
                          </m:mr>
                          <m:mr>
                            <m:e>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𝑏𝑎𝑔</m:t>
                                  </m:r>
                                </m:sub>
                              </m:sSub>
                            </m:e>
                            <m:e>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𝑏𝑏𝑔</m:t>
                                  </m:r>
                                </m:sub>
                              </m:sSub>
                            </m:e>
                            <m:e>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𝑏𝑐𝑔</m:t>
                                  </m:r>
                                </m:sub>
                              </m:sSub>
                            </m:e>
                            <m:e>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𝑏𝑛𝑔</m:t>
                                  </m:r>
                                </m:sub>
                              </m:sSub>
                            </m:e>
                          </m:mr>
                          <m:mr>
                            <m:e>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cag</m:t>
                                  </m:r>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e>
                            <m:e>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cbg</m:t>
                                  </m:r>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e>
                            <m:e>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ccg</m:t>
                                  </m:r>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e>
                            <m:e>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cng</m:t>
                                  </m:r>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e>
                          </m:mr>
                          <m:mr>
                            <m:e>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𝑛𝑎𝑔</m:t>
                                  </m:r>
                                </m:sub>
                              </m:sSub>
                            </m:e>
                            <m:e>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𝑛𝑏𝑔</m:t>
                                  </m:r>
                                </m:sub>
                              </m:sSub>
                            </m:e>
                            <m:e>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𝑛𝑐𝑔</m:t>
                                  </m:r>
                                </m:sub>
                              </m:sSub>
                            </m:e>
                            <m:e>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𝑛𝑛𝑔</m:t>
                                  </m:r>
                                </m:sub>
                              </m:sSub>
                            </m:e>
                          </m:mr>
                        </m:m>
                      </m:e>
                    </m:d>
                    <m:d>
                      <m:dPr>
                        <m:begChr m:val="["/>
                        <m:endChr m:val="]"/>
                        <m:ctrlPr>
                          <a:rPr lang="en-US" sz="2400" i="1">
                            <a:solidFill>
                              <a:schemeClr val="tx1"/>
                            </a:solidFill>
                            <a:effectLst/>
                            <a:latin typeface="Cambria Math" panose="02040503050406030204" pitchFamily="18" charset="0"/>
                          </a:rPr>
                        </m:ctrlPr>
                      </m:dPr>
                      <m:e>
                        <m:m>
                          <m:mPr>
                            <m:plcHide m:val="on"/>
                            <m:mcs>
                              <m:mc>
                                <m:mcPr>
                                  <m:count m:val="1"/>
                                  <m:mcJc m:val="center"/>
                                </m:mcPr>
                              </m:mc>
                            </m:mcs>
                            <m:ctrlPr>
                              <a:rPr lang="en-US" sz="2400" i="1">
                                <a:solidFill>
                                  <a:schemeClr val="tx1"/>
                                </a:solidFill>
                                <a:effectLst/>
                                <a:latin typeface="Cambria Math" panose="02040503050406030204" pitchFamily="18" charset="0"/>
                              </a:rPr>
                            </m:ctrlPr>
                          </m:mPr>
                          <m:mr>
                            <m:e>
                              <m:sSubSup>
                                <m:sSubSupPr>
                                  <m:ctrlPr>
                                    <a:rPr lang="en-US" sz="2400" i="1">
                                      <a:solidFill>
                                        <a:schemeClr val="tx1"/>
                                      </a:solidFill>
                                      <a:effectLst/>
                                      <a:latin typeface="Cambria Math" panose="020405030504060302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2400" i="1">
                                      <a:solidFill>
                                        <a:schemeClr val="tx1"/>
                                      </a:solidFill>
                                      <a:effectLst/>
                                      <a:latin typeface="Cambria Math" panose="020405030504060302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2400" i="1">
                                      <a:solidFill>
                                        <a:schemeClr val="tx1"/>
                                      </a:solidFill>
                                      <a:effectLst/>
                                      <a:latin typeface="Cambria Math" panose="020405030504060302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r>
                            <m:e>
                              <m:sSubSup>
                                <m:sSubSupPr>
                                  <m:ctrlPr>
                                    <a:rPr lang="en-US" sz="2400" i="1">
                                      <a:solidFill>
                                        <a:schemeClr val="tx1"/>
                                      </a:solidFill>
                                      <a:effectLst/>
                                      <a:latin typeface="Cambria Math" panose="020405030504060302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p>
                              </m:sSubSup>
                            </m:e>
                          </m:mr>
                        </m:m>
                      </m:e>
                    </m:d>
                  </m:oMath>
                </a14:m>
                <a:r>
                  <a:rPr lang="en-US" sz="1400" i="1" dirty="0">
                    <a:solidFill>
                      <a:schemeClr val="tx1"/>
                    </a:solidFill>
                    <a:latin typeface="Calibri" panose="020F0502020204030204" pitchFamily="34" charset="0"/>
                    <a:cs typeface="Calibri" panose="020F0502020204030204" pitchFamily="34" charset="0"/>
                  </a:rPr>
                  <a:t> </a:t>
                </a:r>
              </a:p>
              <a:p>
                <a:pPr marL="0" indent="0">
                  <a:spcAft>
                    <a:spcPts val="600"/>
                  </a:spcAft>
                  <a:buNone/>
                </a:pPr>
                <a:r>
                  <a:rPr lang="en-US" sz="2000" i="1" dirty="0">
                    <a:solidFill>
                      <a:schemeClr val="tx1"/>
                    </a:solidFill>
                    <a:effectLst/>
                    <a:latin typeface="Calibri" panose="020F0502020204030204" pitchFamily="34" charset="0"/>
                    <a:cs typeface="Calibri" panose="020F0502020204030204" pitchFamily="34" charset="0"/>
                  </a:rPr>
                  <a:t>Where,</a:t>
                </a:r>
              </a:p>
              <a:p>
                <a:pPr marL="0" indent="0" algn="just">
                  <a:spcAft>
                    <a:spcPts val="0"/>
                  </a:spcAft>
                  <a:buNone/>
                </a:pPr>
                <a14:m>
                  <m:oMath xmlns:m="http://schemas.openxmlformats.org/officeDocument/2006/math">
                    <m:sSubSup>
                      <m:sSubSupPr>
                        <m:ctrlPr>
                          <a:rPr lang="en-US" sz="2000" i="1" smtClean="0">
                            <a:solidFill>
                              <a:schemeClr val="tx1"/>
                            </a:solidFill>
                            <a:effectLst/>
                            <a:latin typeface="Cambria Math" panose="02040503050406030204" pitchFamily="18" charset="0"/>
                          </a:rPr>
                        </m:ctrlPr>
                      </m:sSubSupPr>
                      <m:e>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p>
                    </m:sSubSup>
                  </m:oMath>
                </a14:m>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phasor voltage drop across buses </a:t>
                </a:r>
                <a14:m>
                  <m:oMath xmlns:m="http://schemas.openxmlformats.org/officeDocument/2006/math">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oMath>
                </a14:m>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on conductor </a:t>
                </a:r>
                <a14:m>
                  <m:oMath xmlns:m="http://schemas.openxmlformats.org/officeDocument/2006/math">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Aft>
                    <a:spcPts val="0"/>
                  </a:spcAft>
                  <a:buNone/>
                </a:pPr>
                <a14:m>
                  <m:oMath xmlns:m="http://schemas.openxmlformats.org/officeDocument/2006/math">
                    <m:sSubSup>
                      <m:sSubSupPr>
                        <m:ctrlPr>
                          <a:rPr lang="en-US" sz="2000" i="1">
                            <a:solidFill>
                              <a:schemeClr val="tx1"/>
                            </a:solidFill>
                            <a:effectLst/>
                            <a:latin typeface="Cambria Math" panose="02040503050406030204" pitchFamily="18" charset="0"/>
                          </a:rPr>
                        </m:ctrlPr>
                      </m:sSubSupPr>
                      <m:e>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p>
                    </m:sSubSup>
                  </m:oMath>
                </a14:m>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phasor current flowing in conductor </a:t>
                </a:r>
                <a14:m>
                  <m:oMath xmlns:m="http://schemas.openxmlformats.org/officeDocument/2006/math">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between buses </a:t>
                </a:r>
                <a14:m>
                  <m:oMath xmlns:m="http://schemas.openxmlformats.org/officeDocument/2006/math">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Aft>
                    <a:spcPts val="0"/>
                  </a:spcAft>
                  <a:buNone/>
                </a:pPr>
                <a14:m>
                  <m:oMath xmlns:m="http://schemas.openxmlformats.org/officeDocument/2006/math">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𝑖𝑖𝑔</m:t>
                        </m:r>
                      </m:sub>
                    </m:sSub>
                  </m:oMath>
                </a14:m>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self-impedance of conductor </a:t>
                </a:r>
                <a14:m>
                  <m:oMath xmlns:m="http://schemas.openxmlformats.org/officeDocument/2006/math">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including the ground effect, </a:t>
                </a:r>
                <a14:m>
                  <m:oMath xmlns:m="http://schemas.openxmlformats.org/officeDocument/2006/math">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Aft>
                    <a:spcPts val="0"/>
                  </a:spcAft>
                  <a:buNone/>
                </a:pPr>
                <a14:m>
                  <m:oMath xmlns:m="http://schemas.openxmlformats.org/officeDocument/2006/math">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𝑖𝑘𝑔</m:t>
                        </m:r>
                      </m:sub>
                    </m:sSub>
                  </m:oMath>
                </a14:m>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mutual impedance between conductors </a:t>
                </a:r>
                <a14:m>
                  <m:oMath xmlns:m="http://schemas.openxmlformats.org/officeDocument/2006/math">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including the ground effect; </a:t>
                </a:r>
                <a14:m>
                  <m:oMath xmlns:m="http://schemas.openxmlformats.org/officeDocument/2006/math">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2000" i="1" dirty="0">
                  <a:solidFill>
                    <a:schemeClr val="tx1"/>
                  </a:solidFill>
                  <a:latin typeface="Calibri" panose="020F0502020204030204" pitchFamily="34" charset="0"/>
                  <a:cs typeface="Calibri" panose="020F0502020204030204" pitchFamily="34" charset="0"/>
                </a:endParaRPr>
              </a:p>
            </p:txBody>
          </p:sp>
        </mc:Choice>
        <mc:Fallback>
          <p:sp>
            <p:nvSpPr>
              <p:cNvPr id="3" name="Content Placeholder 2">
                <a:extLst>
                  <a:ext uri="{FF2B5EF4-FFF2-40B4-BE49-F238E27FC236}">
                    <a16:creationId xmlns:a16="http://schemas.microsoft.com/office/drawing/2014/main" id="{80951FE0-F240-4122-9751-38DB1B730F9F}"/>
                  </a:ext>
                </a:extLst>
              </p:cNvPr>
              <p:cNvSpPr>
                <a:spLocks noGrp="1" noRot="1" noChangeAspect="1" noMove="1" noResize="1" noEditPoints="1" noAdjustHandles="1" noChangeArrowheads="1" noChangeShapeType="1" noTextEdit="1"/>
              </p:cNvSpPr>
              <p:nvPr>
                <p:ph idx="1"/>
              </p:nvPr>
            </p:nvSpPr>
            <p:spPr>
              <a:blipFill>
                <a:blip r:embed="rId2"/>
                <a:stretch>
                  <a:fillRect l="-741" r="-74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C499B859-CD7A-444F-9688-839CB8D43006}"/>
              </a:ext>
            </a:extLst>
          </p:cNvPr>
          <p:cNvSpPr>
            <a:spLocks noGrp="1"/>
          </p:cNvSpPr>
          <p:nvPr>
            <p:ph type="sldNum" sz="quarter" idx="12"/>
          </p:nvPr>
        </p:nvSpPr>
        <p:spPr/>
        <p:txBody>
          <a:bodyPr/>
          <a:lstStyle/>
          <a:p>
            <a:fld id="{98783A6C-F2E5-470E-8F07-6DF2D28172F3}" type="slidenum">
              <a:rPr lang="en-US" smtClean="0"/>
              <a:t>19</a:t>
            </a:fld>
            <a:endParaRPr lang="en-US"/>
          </a:p>
        </p:txBody>
      </p:sp>
      <p:sp>
        <p:nvSpPr>
          <p:cNvPr id="6" name="Footer Placeholder 4">
            <a:extLst>
              <a:ext uri="{FF2B5EF4-FFF2-40B4-BE49-F238E27FC236}">
                <a16:creationId xmlns:a16="http://schemas.microsoft.com/office/drawing/2014/main" id="{861A6D69-5FE0-AB1F-48AC-95C9F1918066}"/>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218917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175"/>
            <a:ext cx="9144000" cy="1470025"/>
          </a:xfrm>
        </p:spPr>
        <p:txBody>
          <a:bodyPr/>
          <a:lstStyle/>
          <a:p>
            <a:pPr algn="ctr"/>
            <a:r>
              <a:rPr lang="en-US" sz="4000" b="1">
                <a:latin typeface="Calibri" panose="020F0502020204030204" pitchFamily="34" charset="0"/>
                <a:cs typeface="Calibri" panose="020F0502020204030204" pitchFamily="34" charset="0"/>
              </a:rPr>
              <a:t>Distribution Line Models</a:t>
            </a:r>
            <a:endParaRPr lang="en-US" sz="400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8C722F87-0E61-40B1-A280-0A6CABFE5616}" type="slidenum">
              <a:rPr lang="en-US" smtClean="0"/>
              <a:t>2</a:t>
            </a:fld>
            <a:endParaRPr lang="en-US"/>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B1B32F01-CB41-4E32-9D69-CB0EA43E49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7" name="Subtitle 4">
            <a:extLst>
              <a:ext uri="{FF2B5EF4-FFF2-40B4-BE49-F238E27FC236}">
                <a16:creationId xmlns:a16="http://schemas.microsoft.com/office/drawing/2014/main" id="{6E5C1C03-BF52-AA46-AC61-9C4DB6FA2CE7}"/>
              </a:ext>
            </a:extLst>
          </p:cNvPr>
          <p:cNvSpPr txBox="1">
            <a:spLocks/>
          </p:cNvSpPr>
          <p:nvPr/>
        </p:nvSpPr>
        <p:spPr>
          <a:xfrm>
            <a:off x="1397000" y="4343400"/>
            <a:ext cx="6604000" cy="10668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Acknowledgement: </a:t>
            </a:r>
          </a:p>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The slides are developed based in part on Electric Power and Energy Distribution Systems, Models, Methods and Applications, </a:t>
            </a:r>
            <a:r>
              <a:rPr lang="en-US" sz="2000" dirty="0" err="1">
                <a:solidFill>
                  <a:prstClr val="black">
                    <a:tint val="75000"/>
                  </a:prstClr>
                </a:solidFill>
                <a:latin typeface="Calibri" panose="020F0502020204030204" pitchFamily="34" charset="0"/>
                <a:cs typeface="Calibri" panose="020F0502020204030204" pitchFamily="34" charset="0"/>
              </a:rPr>
              <a:t>Subrahmanyan</a:t>
            </a:r>
            <a:r>
              <a:rPr lang="en-US" sz="2000" dirty="0">
                <a:solidFill>
                  <a:prstClr val="black">
                    <a:tint val="75000"/>
                  </a:prstClr>
                </a:solidFill>
                <a:latin typeface="Calibri" panose="020F0502020204030204" pitchFamily="34" charset="0"/>
                <a:cs typeface="Calibri" panose="020F0502020204030204" pitchFamily="34" charset="0"/>
              </a:rPr>
              <a:t> S. Venkata, Anil </a:t>
            </a:r>
            <a:r>
              <a:rPr lang="en-US" sz="2000" dirty="0" err="1">
                <a:solidFill>
                  <a:prstClr val="black">
                    <a:tint val="75000"/>
                  </a:prstClr>
                </a:solidFill>
                <a:latin typeface="Calibri" panose="020F0502020204030204" pitchFamily="34" charset="0"/>
                <a:cs typeface="Calibri" panose="020F0502020204030204" pitchFamily="34" charset="0"/>
              </a:rPr>
              <a:t>Pahwa</a:t>
            </a:r>
            <a:r>
              <a:rPr lang="en-US" sz="2000" dirty="0">
                <a:solidFill>
                  <a:prstClr val="black">
                    <a:tint val="75000"/>
                  </a:prstClr>
                </a:solidFill>
                <a:latin typeface="Calibri" panose="020F0502020204030204" pitchFamily="34" charset="0"/>
                <a:cs typeface="Calibri" panose="020F0502020204030204" pitchFamily="34" charset="0"/>
              </a:rPr>
              <a:t>, IEEE Press &amp; Wiley, 2022</a:t>
            </a:r>
          </a:p>
        </p:txBody>
      </p:sp>
    </p:spTree>
    <p:extLst>
      <p:ext uri="{BB962C8B-B14F-4D97-AF65-F5344CB8AC3E}">
        <p14:creationId xmlns:p14="http://schemas.microsoft.com/office/powerpoint/2010/main" val="248586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A3D0-CE12-47F5-A571-3A613EB21368}"/>
              </a:ext>
            </a:extLst>
          </p:cNvPr>
          <p:cNvSpPr>
            <a:spLocks noGrp="1"/>
          </p:cNvSpPr>
          <p:nvPr>
            <p:ph type="title"/>
          </p:nvPr>
        </p:nvSpPr>
        <p:spPr/>
        <p:txBody>
          <a:bodyPr/>
          <a:lstStyle/>
          <a:p>
            <a:r>
              <a:rPr lang="en-US" dirty="0"/>
              <a:t>4.1 Three‐phase Line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0951FE0-F240-4122-9751-38DB1B730F9F}"/>
                  </a:ext>
                </a:extLst>
              </p:cNvPr>
              <p:cNvSpPr>
                <a:spLocks noGrp="1"/>
              </p:cNvSpPr>
              <p:nvPr>
                <p:ph idx="1"/>
              </p:nvPr>
            </p:nvSpPr>
            <p:spPr>
              <a:xfrm>
                <a:off x="457200" y="906088"/>
                <a:ext cx="8229600" cy="4999412"/>
              </a:xfrm>
            </p:spPr>
            <p:txBody>
              <a:bodyPr/>
              <a:lstStyle/>
              <a:p>
                <a:pPr algn="just">
                  <a:spcAft>
                    <a:spcPts val="600"/>
                  </a:spcAft>
                  <a:buFont typeface="Wingdings" panose="05000000000000000000" pitchFamily="2" charset="2"/>
                  <a:buChar char="q"/>
                </a:pPr>
                <a:r>
                  <a:rPr lang="en-US" sz="2400" dirty="0">
                    <a:solidFill>
                      <a:schemeClr val="tx1"/>
                    </a:solidFill>
                    <a:latin typeface="Calibri" panose="020F0502020204030204" pitchFamily="34" charset="0"/>
                    <a:cs typeface="Calibri" panose="020F0502020204030204" pitchFamily="34" charset="0"/>
                  </a:rPr>
                  <a:t>From the equations of  Generalized Carsen’s Model, the elements of the impedance matrix is calculated.</a:t>
                </a:r>
              </a:p>
              <a:p>
                <a:pPr marL="0" indent="0" algn="just">
                  <a:spcAft>
                    <a:spcPts val="600"/>
                  </a:spcAft>
                  <a:buNone/>
                </a:pPr>
                <a:r>
                  <a:rPr lang="en-US" sz="2400" dirty="0">
                    <a:solidFill>
                      <a:schemeClr val="tx1"/>
                    </a:solidFill>
                    <a:latin typeface="Calibri" panose="020F0502020204030204" pitchFamily="34" charset="0"/>
                    <a:cs typeface="Calibri" panose="020F0502020204030204" pitchFamily="34" charset="0"/>
                  </a:rPr>
                  <a:t>For example,</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𝑎𝑎𝑔</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+0.00159</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e>
                      </m:d>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log</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num>
                                    <m:den>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den>
                                  </m:f>
                                </m:e>
                              </m:rad>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GMR</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den>
                          </m:f>
                        </m:e>
                      </m:d>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𝑎𝑏𝑔</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𝑏𝑎𝑔</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=0.00159</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log</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num>
                                    <m:den>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den>
                                  </m:f>
                                </m:e>
                              </m:rad>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Sub>
                            </m:den>
                          </m:f>
                        </m:e>
                      </m:d>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Aft>
                    <a:spcPts val="600"/>
                  </a:spcAft>
                  <a:buNone/>
                </a:pPr>
                <a:r>
                  <a:rPr lang="en-US" sz="1400" dirty="0">
                    <a:solidFill>
                      <a:schemeClr val="tx1"/>
                    </a:solidFill>
                    <a:latin typeface="Calibri" panose="020F0502020204030204" pitchFamily="34" charset="0"/>
                    <a:cs typeface="Calibri" panose="020F0502020204030204" pitchFamily="34" charset="0"/>
                  </a:rPr>
                  <a:t> </a:t>
                </a:r>
              </a:p>
            </p:txBody>
          </p:sp>
        </mc:Choice>
        <mc:Fallback>
          <p:sp>
            <p:nvSpPr>
              <p:cNvPr id="3" name="Content Placeholder 2">
                <a:extLst>
                  <a:ext uri="{FF2B5EF4-FFF2-40B4-BE49-F238E27FC236}">
                    <a16:creationId xmlns:a16="http://schemas.microsoft.com/office/drawing/2014/main" id="{80951FE0-F240-4122-9751-38DB1B730F9F}"/>
                  </a:ext>
                </a:extLst>
              </p:cNvPr>
              <p:cNvSpPr>
                <a:spLocks noGrp="1" noRot="1" noChangeAspect="1" noMove="1" noResize="1" noEditPoints="1" noAdjustHandles="1" noChangeArrowheads="1" noChangeShapeType="1" noTextEdit="1"/>
              </p:cNvSpPr>
              <p:nvPr>
                <p:ph idx="1"/>
              </p:nvPr>
            </p:nvSpPr>
            <p:spPr>
              <a:xfrm>
                <a:off x="457200" y="906088"/>
                <a:ext cx="8229600" cy="4999412"/>
              </a:xfrm>
              <a:blipFill>
                <a:blip r:embed="rId2"/>
                <a:stretch>
                  <a:fillRect l="-1111" t="-976" r="-1111" b="-378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C499B859-CD7A-444F-9688-839CB8D43006}"/>
              </a:ext>
            </a:extLst>
          </p:cNvPr>
          <p:cNvSpPr>
            <a:spLocks noGrp="1"/>
          </p:cNvSpPr>
          <p:nvPr>
            <p:ph type="sldNum" sz="quarter" idx="12"/>
          </p:nvPr>
        </p:nvSpPr>
        <p:spPr/>
        <p:txBody>
          <a:bodyPr/>
          <a:lstStyle/>
          <a:p>
            <a:fld id="{98783A6C-F2E5-470E-8F07-6DF2D28172F3}" type="slidenum">
              <a:rPr lang="en-US" smtClean="0"/>
              <a:t>20</a:t>
            </a:fld>
            <a:endParaRPr lang="en-US"/>
          </a:p>
        </p:txBody>
      </p:sp>
      <p:sp>
        <p:nvSpPr>
          <p:cNvPr id="6" name="Footer Placeholder 4">
            <a:extLst>
              <a:ext uri="{FF2B5EF4-FFF2-40B4-BE49-F238E27FC236}">
                <a16:creationId xmlns:a16="http://schemas.microsoft.com/office/drawing/2014/main" id="{9599B3DB-3F8E-D467-5D27-18BFC03531E6}"/>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305611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A3D0-CE12-47F5-A571-3A613EB21368}"/>
              </a:ext>
            </a:extLst>
          </p:cNvPr>
          <p:cNvSpPr>
            <a:spLocks noGrp="1"/>
          </p:cNvSpPr>
          <p:nvPr>
            <p:ph type="title"/>
          </p:nvPr>
        </p:nvSpPr>
        <p:spPr/>
        <p:txBody>
          <a:bodyPr/>
          <a:lstStyle/>
          <a:p>
            <a:r>
              <a:rPr lang="en-US" dirty="0"/>
              <a:t>4.1 Three‐phase Line</a:t>
            </a:r>
          </a:p>
        </p:txBody>
      </p:sp>
      <p:sp>
        <p:nvSpPr>
          <p:cNvPr id="3" name="Content Placeholder 2">
            <a:extLst>
              <a:ext uri="{FF2B5EF4-FFF2-40B4-BE49-F238E27FC236}">
                <a16:creationId xmlns:a16="http://schemas.microsoft.com/office/drawing/2014/main" id="{80951FE0-F240-4122-9751-38DB1B730F9F}"/>
              </a:ext>
            </a:extLst>
          </p:cNvPr>
          <p:cNvSpPr>
            <a:spLocks noGrp="1"/>
          </p:cNvSpPr>
          <p:nvPr>
            <p:ph idx="1"/>
          </p:nvPr>
        </p:nvSpPr>
        <p:spPr>
          <a:xfrm>
            <a:off x="457200" y="906088"/>
            <a:ext cx="8229600" cy="5075262"/>
          </a:xfrm>
        </p:spPr>
        <p:txBody>
          <a:bodyPr/>
          <a:lstStyle/>
          <a:p>
            <a:pPr>
              <a:spcBef>
                <a:spcPts val="0"/>
              </a:spcBef>
              <a:spcAft>
                <a:spcPts val="1200"/>
              </a:spcAft>
              <a:buFont typeface="Wingdings" panose="05000000000000000000" pitchFamily="2" charset="2"/>
              <a:buChar char="q"/>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elements of the impedance matrix can be computed using appropriate equations.</a:t>
            </a:r>
          </a:p>
          <a:p>
            <a:pPr>
              <a:spcBef>
                <a:spcPts val="0"/>
              </a:spcBef>
              <a:spcAft>
                <a:spcPts val="1200"/>
              </a:spcAft>
              <a:buFont typeface="Wingdings" panose="05000000000000000000" pitchFamily="2" charset="2"/>
              <a:buChar char="q"/>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system analysis is usually focused on the three phases, so the neutral can be removed using Kron's reduction.</a:t>
            </a:r>
          </a:p>
          <a:p>
            <a:pPr lvl="1">
              <a:spcBef>
                <a:spcPts val="0"/>
              </a:spcBef>
              <a:spcAft>
                <a:spcPts val="0"/>
              </a:spcAft>
              <a:buFont typeface="Wingdings" panose="05000000000000000000" pitchFamily="2" charset="2"/>
              <a:buChar char="Ø"/>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results in a 3x3 matrix from a 4x4 matrix.</a:t>
            </a:r>
          </a:p>
          <a:p>
            <a:pPr lvl="1">
              <a:spcBef>
                <a:spcPts val="0"/>
              </a:spcBef>
              <a:spcAft>
                <a:spcPts val="0"/>
              </a:spcAft>
              <a:buFont typeface="Wingdings" panose="05000000000000000000" pitchFamily="2" charset="2"/>
              <a:buChar char="Ø"/>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assumption is that the voltage drop across the neutral conductor is zero due to grounding at multiple locations.</a:t>
            </a:r>
          </a:p>
          <a:p>
            <a:pPr lvl="1">
              <a:spcBef>
                <a:spcPts val="0"/>
              </a:spcBef>
              <a:spcAft>
                <a:spcPts val="0"/>
              </a:spcAft>
              <a:buFont typeface="Wingdings" panose="05000000000000000000" pitchFamily="2" charset="2"/>
              <a:buChar char="Ø"/>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most of the current will flow through the ground and only a very small amount will flow through the neutral.</a:t>
            </a:r>
          </a:p>
          <a:p>
            <a:pPr>
              <a:spcBef>
                <a:spcPts val="600"/>
              </a:spcBef>
              <a:spcAft>
                <a:spcPts val="0"/>
              </a:spcAft>
              <a:buFont typeface="Wingdings" panose="05000000000000000000" pitchFamily="2" charset="2"/>
              <a:buChar char="q"/>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This gives the equation as,</a:t>
            </a:r>
            <a:endPar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Aft>
                <a:spcPts val="600"/>
              </a:spcAft>
              <a:buNone/>
            </a:pPr>
            <a:r>
              <a:rPr lang="en-US" sz="1400" dirty="0">
                <a:solidFill>
                  <a:schemeClr val="tx1"/>
                </a:solidFill>
                <a:latin typeface="Calibri" panose="020F0502020204030204" pitchFamily="34" charset="0"/>
                <a:cs typeface="Calibri" panose="020F0502020204030204" pitchFamily="34" charset="0"/>
              </a:rPr>
              <a:t> </a:t>
            </a:r>
          </a:p>
        </p:txBody>
      </p:sp>
      <p:sp>
        <p:nvSpPr>
          <p:cNvPr id="5" name="Slide Number Placeholder 4">
            <a:extLst>
              <a:ext uri="{FF2B5EF4-FFF2-40B4-BE49-F238E27FC236}">
                <a16:creationId xmlns:a16="http://schemas.microsoft.com/office/drawing/2014/main" id="{C499B859-CD7A-444F-9688-839CB8D43006}"/>
              </a:ext>
            </a:extLst>
          </p:cNvPr>
          <p:cNvSpPr>
            <a:spLocks noGrp="1"/>
          </p:cNvSpPr>
          <p:nvPr>
            <p:ph type="sldNum" sz="quarter" idx="12"/>
          </p:nvPr>
        </p:nvSpPr>
        <p:spPr/>
        <p:txBody>
          <a:bodyPr/>
          <a:lstStyle/>
          <a:p>
            <a:fld id="{98783A6C-F2E5-470E-8F07-6DF2D28172F3}" type="slidenum">
              <a:rPr lang="en-US" smtClean="0"/>
              <a:t>21</a:t>
            </a:fld>
            <a:endParaRPr lang="en-US"/>
          </a:p>
        </p:txBody>
      </p:sp>
      <p:sp>
        <p:nvSpPr>
          <p:cNvPr id="6" name="Footer Placeholder 4">
            <a:extLst>
              <a:ext uri="{FF2B5EF4-FFF2-40B4-BE49-F238E27FC236}">
                <a16:creationId xmlns:a16="http://schemas.microsoft.com/office/drawing/2014/main" id="{9599B3DB-3F8E-D467-5D27-18BFC03531E6}"/>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810991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AE00-4606-4513-B6BB-F7223382ED28}"/>
              </a:ext>
            </a:extLst>
          </p:cNvPr>
          <p:cNvSpPr>
            <a:spLocks noGrp="1"/>
          </p:cNvSpPr>
          <p:nvPr>
            <p:ph type="title"/>
          </p:nvPr>
        </p:nvSpPr>
        <p:spPr/>
        <p:txBody>
          <a:bodyPr/>
          <a:lstStyle/>
          <a:p>
            <a:r>
              <a:rPr lang="en-US" dirty="0"/>
              <a:t>4.1 Three‐phase Line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242B69C-87FB-4F0F-BC42-5DC50AEEB33E}"/>
                  </a:ext>
                </a:extLst>
              </p:cNvPr>
              <p:cNvSpPr>
                <a:spLocks noGrp="1"/>
              </p:cNvSpPr>
              <p:nvPr>
                <p:ph idx="1"/>
              </p:nvPr>
            </p:nvSpPr>
            <p:spPr>
              <a:xfrm>
                <a:off x="457200" y="906088"/>
                <a:ext cx="8229600" cy="5108136"/>
              </a:xfrm>
            </p:spPr>
            <p:txBody>
              <a:bodyPr/>
              <a:lstStyle/>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2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p>
                      </m:sSubSup>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Sub>
                        <m:sSub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𝑛𝑎𝑔</m:t>
                          </m:r>
                        </m:sub>
                      </m:sSub>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𝑛𝑏𝑔</m:t>
                          </m:r>
                        </m:sub>
                      </m:sSub>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𝑛𝑏𝑔</m:t>
                          </m:r>
                        </m:sub>
                      </m:sSub>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𝑛𝑛𝑔</m:t>
                          </m:r>
                        </m:sub>
                      </m:sSub>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p>
                      </m:sSubSup>
                    </m:oMath>
                  </m:oMathPara>
                </a14:m>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 solving, we get,</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p>
                      </m:sSubSup>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𝑛𝑎𝑔</m:t>
                              </m:r>
                            </m:sub>
                          </m:sSub>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𝑛𝑏𝑔</m:t>
                              </m:r>
                            </m:sub>
                          </m:sSub>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𝑛𝑏𝑔</m:t>
                              </m:r>
                            </m:sub>
                          </m:sSub>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num>
                        <m:den>
                          <m:sSub>
                            <m:sSub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𝑛𝑛𝑔</m:t>
                              </m:r>
                            </m:sub>
                          </m:sSub>
                        </m:den>
                      </m:f>
                    </m:oMath>
                  </m:oMathPara>
                </a14:m>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Substituting the va</a:t>
                </a: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lue of </a:t>
                </a: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Sup>
                      <m:sSubSupPr>
                        <m:ctrlPr>
                          <a:rPr lang="en-US" sz="25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𝑥𝑦</m:t>
                        </m:r>
                      </m:sub>
                      <m:sup>
                        <m:r>
                          <a:rPr lang="en-US" sz="25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𝑛</m:t>
                        </m:r>
                      </m:sup>
                    </m:sSubSup>
                    <m:r>
                      <a:rPr lang="en-US" sz="2500"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the  equation </a:t>
                </a: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of the impedance matrix, </a:t>
                </a: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to compute </a:t>
                </a:r>
                <a14:m>
                  <m:oMath xmlns:m="http://schemas.openxmlformats.org/officeDocument/2006/math">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oMath>
                </a14:m>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yields</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𝑎𝑎𝑔</m:t>
                          </m:r>
                        </m:sub>
                      </m:sSub>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𝑎𝑏𝑔</m:t>
                          </m:r>
                        </m:sub>
                      </m:sSub>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𝑎𝑐𝑔</m:t>
                          </m:r>
                        </m:sub>
                      </m:sSub>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oMath>
                  </m:oMathPara>
                </a14:m>
                <a:endParaRPr lang="en-US" sz="28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endParaRP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r>
                        <a:rPr lang="en-US" sz="2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𝑎𝑛𝑔</m:t>
                          </m:r>
                        </m:sub>
                      </m:sSub>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𝑛𝑎𝑔</m:t>
                                  </m:r>
                                </m:sub>
                              </m:sSub>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𝑛𝑏𝑔</m:t>
                                  </m:r>
                                </m:sub>
                              </m:sSub>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𝑛𝑏𝑔</m:t>
                                  </m:r>
                                </m:sub>
                              </m:sSub>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num>
                            <m:den>
                              <m:sSub>
                                <m:sSub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𝑛𝑛𝑔</m:t>
                                  </m:r>
                                </m:sub>
                              </m:sSub>
                            </m:den>
                          </m:f>
                        </m:e>
                      </m:d>
                    </m:oMath>
                  </m:oMathPara>
                </a14:m>
                <a:endPar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p:sp>
            <p:nvSpPr>
              <p:cNvPr id="3" name="Content Placeholder 2">
                <a:extLst>
                  <a:ext uri="{FF2B5EF4-FFF2-40B4-BE49-F238E27FC236}">
                    <a16:creationId xmlns:a16="http://schemas.microsoft.com/office/drawing/2014/main" id="{D242B69C-87FB-4F0F-BC42-5DC50AEEB33E}"/>
                  </a:ext>
                </a:extLst>
              </p:cNvPr>
              <p:cNvSpPr>
                <a:spLocks noGrp="1" noRot="1" noChangeAspect="1" noMove="1" noResize="1" noEditPoints="1" noAdjustHandles="1" noChangeArrowheads="1" noChangeShapeType="1" noTextEdit="1"/>
              </p:cNvSpPr>
              <p:nvPr>
                <p:ph idx="1"/>
              </p:nvPr>
            </p:nvSpPr>
            <p:spPr>
              <a:xfrm>
                <a:off x="457200" y="906088"/>
                <a:ext cx="8229600" cy="5108136"/>
              </a:xfrm>
              <a:blipFill>
                <a:blip r:embed="rId2"/>
                <a:stretch>
                  <a:fillRect l="-118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E14F36E4-65BA-4FD4-BE3C-86EEC526CBE4}"/>
              </a:ext>
            </a:extLst>
          </p:cNvPr>
          <p:cNvSpPr>
            <a:spLocks noGrp="1"/>
          </p:cNvSpPr>
          <p:nvPr>
            <p:ph type="sldNum" sz="quarter" idx="12"/>
          </p:nvPr>
        </p:nvSpPr>
        <p:spPr/>
        <p:txBody>
          <a:bodyPr/>
          <a:lstStyle/>
          <a:p>
            <a:fld id="{98783A6C-F2E5-470E-8F07-6DF2D28172F3}" type="slidenum">
              <a:rPr lang="en-US" smtClean="0"/>
              <a:t>22</a:t>
            </a:fld>
            <a:endParaRPr lang="en-US"/>
          </a:p>
        </p:txBody>
      </p:sp>
      <p:sp>
        <p:nvSpPr>
          <p:cNvPr id="6" name="Footer Placeholder 4">
            <a:extLst>
              <a:ext uri="{FF2B5EF4-FFF2-40B4-BE49-F238E27FC236}">
                <a16:creationId xmlns:a16="http://schemas.microsoft.com/office/drawing/2014/main" id="{8B3140BA-F4A6-C47F-417A-D3F9D83A294F}"/>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616439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AE00-4606-4513-B6BB-F7223382ED28}"/>
              </a:ext>
            </a:extLst>
          </p:cNvPr>
          <p:cNvSpPr>
            <a:spLocks noGrp="1"/>
          </p:cNvSpPr>
          <p:nvPr>
            <p:ph type="title"/>
          </p:nvPr>
        </p:nvSpPr>
        <p:spPr/>
        <p:txBody>
          <a:bodyPr/>
          <a:lstStyle/>
          <a:p>
            <a:r>
              <a:rPr lang="en-US" dirty="0"/>
              <a:t>4.1 Three‐phase Line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242B69C-87FB-4F0F-BC42-5DC50AEEB33E}"/>
                  </a:ext>
                </a:extLst>
              </p:cNvPr>
              <p:cNvSpPr>
                <a:spLocks noGrp="1"/>
              </p:cNvSpPr>
              <p:nvPr>
                <p:ph idx="1"/>
              </p:nvPr>
            </p:nvSpPr>
            <p:spPr/>
            <p:txBody>
              <a:bodyPr/>
              <a:lstStyle/>
              <a:p>
                <a:pPr marL="0" marR="0" indent="0">
                  <a:spcBef>
                    <a:spcPts val="0"/>
                  </a:spcBef>
                  <a:spcAft>
                    <a:spcPts val="1200"/>
                  </a:spcAft>
                  <a:buNone/>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Rearranging,</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𝑎𝑎𝑔</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rPr>
                                          <m:t>ang</m:t>
                                        </m:r>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𝑛𝑎𝑔</m:t>
                                        </m:r>
                                      </m:sub>
                                    </m:sSub>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𝑛𝑛𝑔</m:t>
                                        </m:r>
                                      </m:sub>
                                    </m:sSub>
                                  </m:den>
                                </m:f>
                              </m:e>
                            </m:d>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𝑎𝑏𝑔</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rPr>
                                          <m:t>ang</m:t>
                                        </m:r>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𝑛𝑏𝑔</m:t>
                                        </m:r>
                                      </m:sub>
                                    </m:sSub>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𝑛𝑛𝑔</m:t>
                                        </m:r>
                                      </m:sub>
                                    </m:sSub>
                                  </m:den>
                                </m:f>
                              </m:e>
                            </m:d>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𝑎𝑐𝑔</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𝑎𝑛𝑔</m:t>
                                        </m:r>
                                      </m:sub>
                                    </m:sSub>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𝑛𝑐𝑔</m:t>
                                        </m:r>
                                      </m:sub>
                                    </m:sSub>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𝑛𝑛𝑔</m:t>
                                        </m:r>
                                      </m:sub>
                                    </m:sSub>
                                  </m:den>
                                </m:f>
                              </m:e>
                            </m:d>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Similar equations can be obtained for </a:t>
                </a:r>
                <a14:m>
                  <m:oMath xmlns:m="http://schemas.openxmlformats.org/officeDocument/2006/math">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oMath>
                </a14:m>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oMath>
                </a14:m>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500" dirty="0">
                  <a:solidFill>
                    <a:schemeClr val="tx1"/>
                  </a:solidFill>
                  <a:latin typeface="Calibri" panose="020F0502020204030204" pitchFamily="34" charset="0"/>
                  <a:cs typeface="Calibri" panose="020F0502020204030204" pitchFamily="34" charset="0"/>
                </a:endParaRPr>
              </a:p>
            </p:txBody>
          </p:sp>
        </mc:Choice>
        <mc:Fallback>
          <p:sp>
            <p:nvSpPr>
              <p:cNvPr id="3" name="Content Placeholder 2">
                <a:extLst>
                  <a:ext uri="{FF2B5EF4-FFF2-40B4-BE49-F238E27FC236}">
                    <a16:creationId xmlns:a16="http://schemas.microsoft.com/office/drawing/2014/main" id="{D242B69C-87FB-4F0F-BC42-5DC50AEEB33E}"/>
                  </a:ext>
                </a:extLst>
              </p:cNvPr>
              <p:cNvSpPr>
                <a:spLocks noGrp="1" noRot="1" noChangeAspect="1" noMove="1" noResize="1" noEditPoints="1" noAdjustHandles="1" noChangeArrowheads="1" noChangeShapeType="1" noTextEdit="1"/>
              </p:cNvSpPr>
              <p:nvPr>
                <p:ph idx="1"/>
              </p:nvPr>
            </p:nvSpPr>
            <p:spPr>
              <a:blipFill>
                <a:blip r:embed="rId2"/>
                <a:stretch>
                  <a:fillRect l="-1185" t="-1022"/>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E14F36E4-65BA-4FD4-BE3C-86EEC526CBE4}"/>
              </a:ext>
            </a:extLst>
          </p:cNvPr>
          <p:cNvSpPr>
            <a:spLocks noGrp="1"/>
          </p:cNvSpPr>
          <p:nvPr>
            <p:ph type="sldNum" sz="quarter" idx="12"/>
          </p:nvPr>
        </p:nvSpPr>
        <p:spPr/>
        <p:txBody>
          <a:bodyPr/>
          <a:lstStyle/>
          <a:p>
            <a:fld id="{98783A6C-F2E5-470E-8F07-6DF2D28172F3}" type="slidenum">
              <a:rPr lang="en-US" smtClean="0"/>
              <a:t>23</a:t>
            </a:fld>
            <a:endParaRPr lang="en-US"/>
          </a:p>
        </p:txBody>
      </p:sp>
      <p:sp>
        <p:nvSpPr>
          <p:cNvPr id="6" name="Footer Placeholder 4">
            <a:extLst>
              <a:ext uri="{FF2B5EF4-FFF2-40B4-BE49-F238E27FC236}">
                <a16:creationId xmlns:a16="http://schemas.microsoft.com/office/drawing/2014/main" id="{8B3140BA-F4A6-C47F-417A-D3F9D83A294F}"/>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746410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B9B6-7952-4F9C-9B36-499F7E3FC452}"/>
              </a:ext>
            </a:extLst>
          </p:cNvPr>
          <p:cNvSpPr>
            <a:spLocks noGrp="1"/>
          </p:cNvSpPr>
          <p:nvPr>
            <p:ph type="title"/>
          </p:nvPr>
        </p:nvSpPr>
        <p:spPr/>
        <p:txBody>
          <a:bodyPr/>
          <a:lstStyle/>
          <a:p>
            <a:r>
              <a:rPr lang="en-US" dirty="0"/>
              <a:t>Series Impedance Models of Overhead Lines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71BBE92-BD4F-4197-9809-71503B5D85DB}"/>
                  </a:ext>
                </a:extLst>
              </p:cNvPr>
              <p:cNvSpPr>
                <a:spLocks noGrp="1"/>
              </p:cNvSpPr>
              <p:nvPr>
                <p:ph idx="1"/>
              </p:nvPr>
            </p:nvSpPr>
            <p:spPr>
              <a:xfrm>
                <a:off x="457200" y="906087"/>
                <a:ext cx="8229600" cy="5174041"/>
              </a:xfrm>
            </p:spPr>
            <p:txBody>
              <a:bodyPr/>
              <a:lstStyle/>
              <a:p>
                <a:pPr>
                  <a:spcBef>
                    <a:spcPts val="0"/>
                  </a:spcBef>
                  <a:spcAft>
                    <a:spcPts val="1200"/>
                  </a:spcAft>
                  <a:buFont typeface="Wingdings" panose="05000000000000000000" pitchFamily="2" charset="2"/>
                  <a:buChar char="q"/>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Now, we can define the modified values of the self and mutual impedances </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𝑖𝑖𝑔</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𝑖𝑖𝑔</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𝑖𝑛𝑔</m:t>
                                          </m:r>
                                        </m:sub>
                                      </m:sSub>
                                    </m:e>
                                  </m:d>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𝑛𝑛𝑔</m:t>
                                  </m:r>
                                </m:sub>
                              </m:sSub>
                            </m:den>
                          </m:f>
                        </m:e>
                      </m:d>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And,</a:t>
                </a:r>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𝑖𝑘𝑔</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𝑖𝑘𝑔</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𝑖𝑛𝑔</m:t>
                                  </m:r>
                                </m:sub>
                              </m:sSub>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𝑛𝑘𝑔</m:t>
                                  </m:r>
                                </m:sub>
                              </m:sSub>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𝑛𝑛𝑔</m:t>
                                  </m:r>
                                </m:sub>
                              </m:sSub>
                            </m:den>
                          </m:f>
                        </m:e>
                      </m:d>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m:rPr>
                          <m:nor/>
                        </m:rPr>
                        <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rPr>
                        <m:t>and</m:t>
                      </m:r>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where</a:t>
                </a:r>
                <a:r>
                  <a:rPr kumimoji="0" lang="en-US" sz="2400" b="0" i="0" u="none" strike="noStrike" kern="0" cap="none" spc="0" normalizeH="0" baseline="0" noProof="0" dirty="0">
                    <a:ln>
                      <a:noFill/>
                    </a:ln>
                    <a:solidFill>
                      <a:srgbClr val="000000"/>
                    </a:solidFill>
                    <a:effectLst/>
                    <a:uLnTx/>
                    <a:uFillTx/>
                    <a:latin typeface="Times New Roman"/>
                    <a:ea typeface="Calibri" panose="020F0502020204030204" pitchFamily="34" charset="0"/>
                    <a:cs typeface="Times New Roman" panose="02020603050405020304" pitchFamily="18" charset="0"/>
                  </a:rPr>
                  <a:t> </a:t>
                </a:r>
                <a14:m>
                  <m:oMath xmlns:m="http://schemas.openxmlformats.org/officeDocument/2006/math">
                    <m:sSubSup>
                      <m:sSubSupPr>
                        <m:ctrlPr>
                          <a:rPr kumimoji="0" lang="en-US"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SupPr>
                      <m:e>
                        <m:r>
                          <a:rPr kumimoji="0" lang="en-US"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𝑍</m:t>
                        </m:r>
                      </m:e>
                      <m:sub>
                        <m:r>
                          <a:rPr kumimoji="0" lang="en-US"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𝑖𝑖𝑔</m:t>
                        </m:r>
                      </m:sub>
                      <m:sup>
                        <m:r>
                          <a:rPr kumimoji="0" lang="en-US"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represents self‐impedance of conductor </a:t>
                </a:r>
                <a:r>
                  <a:rPr lang="en-US" sz="2400" i="1" dirty="0" err="1">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including the ground and neutral current effects; </a:t>
                </a:r>
                <a14:m>
                  <m:oMath xmlns:m="http://schemas.openxmlformats.org/officeDocument/2006/math">
                    <m:sSubSup>
                      <m:sSubSupPr>
                        <m:ctrlP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𝑖𝑘𝑔</m:t>
                        </m:r>
                      </m:sub>
                      <m:sup>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represents  mutual impedance between phases </a:t>
                </a:r>
                <a:r>
                  <a:rPr lang="en-US" sz="2400" i="1" dirty="0" err="1">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k</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including the ground and neutral current effects.</a:t>
                </a:r>
                <a:br>
                  <a:rPr lang="en-US" sz="1400" dirty="0">
                    <a:effectLst/>
                    <a:latin typeface="Calibri" panose="020F0502020204030204" pitchFamily="34" charset="0"/>
                    <a:ea typeface="Calibri" panose="020F0502020204030204" pitchFamily="34" charset="0"/>
                    <a:cs typeface="Calibri" panose="020F0502020204030204" pitchFamily="34" charset="0"/>
                  </a:rPr>
                </a:b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1200"/>
                  </a:spcAft>
                  <a:buNone/>
                </a:pPr>
                <a:endParaRPr lang="en-US" sz="1400" dirty="0">
                  <a:solidFill>
                    <a:schemeClr val="tx1"/>
                  </a:solidFill>
                  <a:effectLst/>
                  <a:ea typeface="Calibri" panose="020F0502020204030204" pitchFamily="34" charset="0"/>
                  <a:cs typeface="Times New Roman" panose="02020603050405020304" pitchFamily="18" charset="0"/>
                </a:endParaRPr>
              </a:p>
              <a:p>
                <a:pPr marL="0" marR="0" indent="0">
                  <a:spcBef>
                    <a:spcPts val="0"/>
                  </a:spcBef>
                  <a:spcAft>
                    <a:spcPts val="1200"/>
                  </a:spcAft>
                  <a:buNone/>
                </a:pPr>
                <a:endParaRPr lang="en-US" sz="1400" dirty="0">
                  <a:solidFill>
                    <a:schemeClr val="tx1"/>
                  </a:solidFill>
                  <a:effectLst/>
                  <a:ea typeface="Calibri" panose="020F0502020204030204" pitchFamily="34" charset="0"/>
                  <a:cs typeface="Times New Roman" panose="02020603050405020304" pitchFamily="18" charset="0"/>
                </a:endParaRPr>
              </a:p>
              <a:p>
                <a:endParaRPr lang="en-US" sz="1400" dirty="0">
                  <a:solidFill>
                    <a:schemeClr val="tx1"/>
                  </a:solidFill>
                </a:endParaRPr>
              </a:p>
            </p:txBody>
          </p:sp>
        </mc:Choice>
        <mc:Fallback>
          <p:sp>
            <p:nvSpPr>
              <p:cNvPr id="3" name="Content Placeholder 2">
                <a:extLst>
                  <a:ext uri="{FF2B5EF4-FFF2-40B4-BE49-F238E27FC236}">
                    <a16:creationId xmlns:a16="http://schemas.microsoft.com/office/drawing/2014/main" id="{E71BBE92-BD4F-4197-9809-71503B5D85DB}"/>
                  </a:ext>
                </a:extLst>
              </p:cNvPr>
              <p:cNvSpPr>
                <a:spLocks noGrp="1" noRot="1" noChangeAspect="1" noMove="1" noResize="1" noEditPoints="1" noAdjustHandles="1" noChangeArrowheads="1" noChangeShapeType="1" noTextEdit="1"/>
              </p:cNvSpPr>
              <p:nvPr>
                <p:ph idx="1"/>
              </p:nvPr>
            </p:nvSpPr>
            <p:spPr>
              <a:xfrm>
                <a:off x="457200" y="906087"/>
                <a:ext cx="8229600" cy="5174041"/>
              </a:xfrm>
              <a:blipFill>
                <a:blip r:embed="rId2"/>
                <a:stretch>
                  <a:fillRect l="-1111" t="-943" b="-3302"/>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D48CA81C-5D67-45C1-A242-F3B165B1F0C1}"/>
              </a:ext>
            </a:extLst>
          </p:cNvPr>
          <p:cNvSpPr>
            <a:spLocks noGrp="1"/>
          </p:cNvSpPr>
          <p:nvPr>
            <p:ph type="sldNum" sz="quarter" idx="12"/>
          </p:nvPr>
        </p:nvSpPr>
        <p:spPr/>
        <p:txBody>
          <a:bodyPr/>
          <a:lstStyle/>
          <a:p>
            <a:fld id="{98783A6C-F2E5-470E-8F07-6DF2D28172F3}" type="slidenum">
              <a:rPr lang="en-US" smtClean="0"/>
              <a:t>24</a:t>
            </a:fld>
            <a:endParaRPr lang="en-US"/>
          </a:p>
        </p:txBody>
      </p:sp>
      <p:sp>
        <p:nvSpPr>
          <p:cNvPr id="6" name="Footer Placeholder 4">
            <a:extLst>
              <a:ext uri="{FF2B5EF4-FFF2-40B4-BE49-F238E27FC236}">
                <a16:creationId xmlns:a16="http://schemas.microsoft.com/office/drawing/2014/main" id="{26A26A6E-65F1-B327-6398-9C913C7F31B4}"/>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471640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B9B6-7952-4F9C-9B36-499F7E3FC452}"/>
              </a:ext>
            </a:extLst>
          </p:cNvPr>
          <p:cNvSpPr>
            <a:spLocks noGrp="1"/>
          </p:cNvSpPr>
          <p:nvPr>
            <p:ph type="title"/>
          </p:nvPr>
        </p:nvSpPr>
        <p:spPr/>
        <p:txBody>
          <a:bodyPr/>
          <a:lstStyle/>
          <a:p>
            <a:r>
              <a:rPr lang="en-US" dirty="0"/>
              <a:t>Series Impedance Models of Overhead Lines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71BBE92-BD4F-4197-9809-71503B5D85DB}"/>
                  </a:ext>
                </a:extLst>
              </p:cNvPr>
              <p:cNvSpPr>
                <a:spLocks noGrp="1"/>
              </p:cNvSpPr>
              <p:nvPr>
                <p:ph idx="1"/>
              </p:nvPr>
            </p:nvSpPr>
            <p:spPr>
              <a:xfrm>
                <a:off x="457200" y="906087"/>
                <a:ext cx="8229600" cy="5174041"/>
              </a:xfrm>
            </p:spPr>
            <p:txBody>
              <a:bodyPr/>
              <a:lstStyle/>
              <a:p>
                <a:pPr marL="0" marR="0" indent="0">
                  <a:spcBef>
                    <a:spcPts val="0"/>
                  </a:spcBef>
                  <a:spcAft>
                    <a:spcPts val="1200"/>
                  </a:spcAft>
                  <a:buNone/>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The previous derived 4 </a:t>
                </a:r>
                <a14:m>
                  <m:oMath xmlns:m="http://schemas.openxmlformats.org/officeDocument/2006/math">
                    <m:r>
                      <a:rPr lang="en-US" sz="25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 4  matrix</a:t>
                </a: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can be rewritten in the reduced form to get a </a:t>
                </a:r>
                <a14:m>
                  <m:oMath xmlns:m="http://schemas.openxmlformats.org/officeDocument/2006/math">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3×3</m:t>
                    </m:r>
                  </m:oMath>
                </a14:m>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matrix to get the phase domain model for series line parameters.</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𝑎𝑎𝑔</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e>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𝑎𝑏𝑔</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e>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𝑎𝑐𝑔</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mr>
                            <m:mr>
                              <m:e>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𝑏𝑎𝑔</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e>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𝑏𝑏𝑔</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e>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𝑏𝑐𝑔</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mr>
                            <m:mr>
                              <m:e>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500">
                                        <a:solidFill>
                                          <a:schemeClr val="tx1"/>
                                        </a:solidFill>
                                        <a:effectLst/>
                                        <a:latin typeface="Calibri" panose="020F0502020204030204" pitchFamily="34" charset="0"/>
                                        <a:ea typeface="Calibri" panose="020F0502020204030204" pitchFamily="34" charset="0"/>
                                        <a:cs typeface="Calibri" panose="020F0502020204030204" pitchFamily="34" charset="0"/>
                                      </a:rPr>
                                      <m:t>cag</m:t>
                                    </m:r>
                                    <m:r>
                                      <m:rPr>
                                        <m:nor/>
                                      </m:rPr>
                                      <a:rPr lang="en-US" sz="25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e>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𝑐𝑏𝑔</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e>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𝑐𝑐𝑔</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mr>
                          </m:m>
                        </m:e>
                      </m:d>
                      <m:d>
                        <m:dPr>
                          <m:begChr m:val="["/>
                          <m:endChr m:val="]"/>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𝑥𝑦</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oMath>
                  </m:oMathPara>
                </a14:m>
                <a:endParaRPr lang="en-US" sz="25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5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5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Note</a:t>
                </a:r>
                <a:r>
                  <a:rPr lang="en-US" sz="25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5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5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mutual impedance terms between any two conductors are the same due to symmetry. </a:t>
                </a:r>
              </a:p>
              <a:p>
                <a:pPr marL="0" indent="0">
                  <a:buNone/>
                </a:pPr>
                <a:r>
                  <a:rPr lang="en-US" sz="25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For example, </a:t>
                </a:r>
                <a14:m>
                  <m:oMath xmlns:m="http://schemas.openxmlformats.org/officeDocument/2006/math">
                    <m:sSubSup>
                      <m:sSubSupPr>
                        <m:ctrlPr>
                          <a:rPr lang="en-US" sz="2500" i="1">
                            <a:solidFill>
                              <a:srgbClr val="FF0000"/>
                            </a:solidFill>
                            <a:effectLst/>
                            <a:latin typeface="Cambria Math" panose="02040503050406030204" pitchFamily="18" charset="0"/>
                          </a:rPr>
                        </m:ctrlPr>
                      </m:sSubSupPr>
                      <m:e>
                        <m:r>
                          <a:rPr lang="en-US" sz="2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𝒁</m:t>
                        </m:r>
                      </m:e>
                      <m:sub>
                        <m:r>
                          <a:rPr lang="en-US" sz="2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𝑎𝑏𝑔</m:t>
                        </m:r>
                      </m:sub>
                      <m:sup>
                        <m:r>
                          <a:rPr lang="en-US" sz="2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25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500" i="1">
                            <a:solidFill>
                              <a:srgbClr val="FF0000"/>
                            </a:solidFill>
                            <a:effectLst/>
                            <a:latin typeface="Cambria Math" panose="02040503050406030204" pitchFamily="18" charset="0"/>
                          </a:rPr>
                        </m:ctrlPr>
                      </m:sSubSupPr>
                      <m:e>
                        <m:r>
                          <a:rPr lang="en-US" sz="2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𝒁</m:t>
                        </m:r>
                      </m:e>
                      <m:sub>
                        <m:r>
                          <m:rPr>
                            <m:nor/>
                          </m:rPr>
                          <a:rPr lang="en-US" sz="2500">
                            <a:solidFill>
                              <a:srgbClr val="FF0000"/>
                            </a:solidFill>
                            <a:effectLst/>
                            <a:latin typeface="Calibri" panose="020F0502020204030204" pitchFamily="34" charset="0"/>
                            <a:ea typeface="Calibri" panose="020F0502020204030204" pitchFamily="34" charset="0"/>
                            <a:cs typeface="Calibri" panose="020F0502020204030204" pitchFamily="34" charset="0"/>
                          </a:rPr>
                          <m:t>bag</m:t>
                        </m:r>
                        <m:r>
                          <m:rPr>
                            <m:nor/>
                          </m:rPr>
                          <a:rPr lang="en-US" sz="2500" i="1">
                            <a:solidFill>
                              <a:srgbClr val="FF0000"/>
                            </a:solidFill>
                            <a:effectLst/>
                            <a:latin typeface="Calibri" panose="020F0502020204030204" pitchFamily="34" charset="0"/>
                            <a:ea typeface="Calibri" panose="020F0502020204030204" pitchFamily="34" charset="0"/>
                            <a:cs typeface="Calibri" panose="020F0502020204030204" pitchFamily="34" charset="0"/>
                          </a:rPr>
                          <m:t> </m:t>
                        </m:r>
                      </m:sub>
                      <m:sup>
                        <m:r>
                          <a:rPr lang="en-US" sz="25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5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and so on for the other pairs of conductors.</a:t>
                </a:r>
                <a:br>
                  <a:rPr lang="en-US" sz="1400" dirty="0">
                    <a:effectLst/>
                    <a:latin typeface="Calibri" panose="020F0502020204030204" pitchFamily="34" charset="0"/>
                    <a:ea typeface="Calibri" panose="020F0502020204030204" pitchFamily="34" charset="0"/>
                    <a:cs typeface="Calibri" panose="020F0502020204030204" pitchFamily="34" charset="0"/>
                  </a:rPr>
                </a:b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1200"/>
                  </a:spcAft>
                  <a:buNone/>
                </a:pPr>
                <a:endParaRPr lang="en-US" sz="1400" dirty="0">
                  <a:solidFill>
                    <a:schemeClr val="tx1"/>
                  </a:solidFill>
                  <a:effectLst/>
                  <a:ea typeface="Calibri" panose="020F0502020204030204" pitchFamily="34" charset="0"/>
                  <a:cs typeface="Times New Roman" panose="02020603050405020304" pitchFamily="18" charset="0"/>
                </a:endParaRPr>
              </a:p>
              <a:p>
                <a:pPr marL="0" marR="0" indent="0">
                  <a:spcBef>
                    <a:spcPts val="0"/>
                  </a:spcBef>
                  <a:spcAft>
                    <a:spcPts val="1200"/>
                  </a:spcAft>
                  <a:buNone/>
                </a:pPr>
                <a:endParaRPr lang="en-US" sz="1400" dirty="0">
                  <a:solidFill>
                    <a:schemeClr val="tx1"/>
                  </a:solidFill>
                  <a:effectLst/>
                  <a:ea typeface="Calibri" panose="020F0502020204030204" pitchFamily="34" charset="0"/>
                  <a:cs typeface="Times New Roman" panose="02020603050405020304" pitchFamily="18" charset="0"/>
                </a:endParaRPr>
              </a:p>
              <a:p>
                <a:endParaRPr lang="en-US" sz="1400" dirty="0">
                  <a:solidFill>
                    <a:schemeClr val="tx1"/>
                  </a:solidFill>
                </a:endParaRPr>
              </a:p>
            </p:txBody>
          </p:sp>
        </mc:Choice>
        <mc:Fallback>
          <p:sp>
            <p:nvSpPr>
              <p:cNvPr id="3" name="Content Placeholder 2">
                <a:extLst>
                  <a:ext uri="{FF2B5EF4-FFF2-40B4-BE49-F238E27FC236}">
                    <a16:creationId xmlns:a16="http://schemas.microsoft.com/office/drawing/2014/main" id="{E71BBE92-BD4F-4197-9809-71503B5D85DB}"/>
                  </a:ext>
                </a:extLst>
              </p:cNvPr>
              <p:cNvSpPr>
                <a:spLocks noGrp="1" noRot="1" noChangeAspect="1" noMove="1" noResize="1" noEditPoints="1" noAdjustHandles="1" noChangeArrowheads="1" noChangeShapeType="1" noTextEdit="1"/>
              </p:cNvSpPr>
              <p:nvPr>
                <p:ph idx="1"/>
              </p:nvPr>
            </p:nvSpPr>
            <p:spPr>
              <a:xfrm>
                <a:off x="457200" y="906087"/>
                <a:ext cx="8229600" cy="5174041"/>
              </a:xfrm>
              <a:blipFill>
                <a:blip r:embed="rId2"/>
                <a:stretch>
                  <a:fillRect l="-1185" t="-943" r="-1037" b="-353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D48CA81C-5D67-45C1-A242-F3B165B1F0C1}"/>
              </a:ext>
            </a:extLst>
          </p:cNvPr>
          <p:cNvSpPr>
            <a:spLocks noGrp="1"/>
          </p:cNvSpPr>
          <p:nvPr>
            <p:ph type="sldNum" sz="quarter" idx="12"/>
          </p:nvPr>
        </p:nvSpPr>
        <p:spPr/>
        <p:txBody>
          <a:bodyPr/>
          <a:lstStyle/>
          <a:p>
            <a:fld id="{98783A6C-F2E5-470E-8F07-6DF2D28172F3}" type="slidenum">
              <a:rPr lang="en-US" smtClean="0"/>
              <a:t>25</a:t>
            </a:fld>
            <a:endParaRPr lang="en-US"/>
          </a:p>
        </p:txBody>
      </p:sp>
      <p:sp>
        <p:nvSpPr>
          <p:cNvPr id="6" name="Footer Placeholder 4">
            <a:extLst>
              <a:ext uri="{FF2B5EF4-FFF2-40B4-BE49-F238E27FC236}">
                <a16:creationId xmlns:a16="http://schemas.microsoft.com/office/drawing/2014/main" id="{26A26A6E-65F1-B327-6398-9C913C7F31B4}"/>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572049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C1BBB-CE82-4179-9C58-6F72B332A2C5}"/>
              </a:ext>
            </a:extLst>
          </p:cNvPr>
          <p:cNvSpPr>
            <a:spLocks noGrp="1"/>
          </p:cNvSpPr>
          <p:nvPr>
            <p:ph type="title"/>
          </p:nvPr>
        </p:nvSpPr>
        <p:spPr/>
        <p:txBody>
          <a:bodyPr/>
          <a:lstStyle/>
          <a:p>
            <a:r>
              <a:rPr lang="en-US" dirty="0"/>
              <a:t>4.2 Single- and Two-phase line modeling</a:t>
            </a:r>
          </a:p>
        </p:txBody>
      </p:sp>
      <p:sp>
        <p:nvSpPr>
          <p:cNvPr id="3" name="Content Placeholder 2">
            <a:extLst>
              <a:ext uri="{FF2B5EF4-FFF2-40B4-BE49-F238E27FC236}">
                <a16:creationId xmlns:a16="http://schemas.microsoft.com/office/drawing/2014/main" id="{32F0976A-C28D-4FF1-A3DA-E6D74200F06A}"/>
              </a:ext>
            </a:extLst>
          </p:cNvPr>
          <p:cNvSpPr>
            <a:spLocks noGrp="1"/>
          </p:cNvSpPr>
          <p:nvPr>
            <p:ph idx="1"/>
          </p:nvPr>
        </p:nvSpPr>
        <p:spPr>
          <a:xfrm>
            <a:off x="457200" y="906088"/>
            <a:ext cx="8229600" cy="2256212"/>
          </a:xfrm>
        </p:spPr>
        <p:txBody>
          <a:bodyPr/>
          <a:lstStyle/>
          <a:p>
            <a:pPr>
              <a:spcBef>
                <a:spcPts val="0"/>
              </a:spcBef>
              <a:spcAft>
                <a:spcPts val="1200"/>
              </a:spcAft>
              <a:buFont typeface="Wingdings" panose="05000000000000000000" pitchFamily="2" charset="2"/>
              <a:buChar char="q"/>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Single‐ and two‐phase line models can be deduced logically using the same approach as described for the three‐phase models. The nonzero values of impedances are essentially the same as in the three-phase case, but the entries for the phases that do not exist are zero. </a:t>
            </a:r>
          </a:p>
        </p:txBody>
      </p:sp>
      <p:sp>
        <p:nvSpPr>
          <p:cNvPr id="5" name="Slide Number Placeholder 4">
            <a:extLst>
              <a:ext uri="{FF2B5EF4-FFF2-40B4-BE49-F238E27FC236}">
                <a16:creationId xmlns:a16="http://schemas.microsoft.com/office/drawing/2014/main" id="{6A9C53FF-B5AB-462D-8E6E-1B0CC4DF9D0A}"/>
              </a:ext>
            </a:extLst>
          </p:cNvPr>
          <p:cNvSpPr>
            <a:spLocks noGrp="1"/>
          </p:cNvSpPr>
          <p:nvPr>
            <p:ph type="sldNum" sz="quarter" idx="12"/>
          </p:nvPr>
        </p:nvSpPr>
        <p:spPr/>
        <p:txBody>
          <a:bodyPr/>
          <a:lstStyle/>
          <a:p>
            <a:fld id="{98783A6C-F2E5-470E-8F07-6DF2D28172F3}" type="slidenum">
              <a:rPr lang="en-US" smtClean="0"/>
              <a:t>26</a:t>
            </a:fld>
            <a:endParaRPr lang="en-US"/>
          </a:p>
        </p:txBody>
      </p:sp>
      <p:sp>
        <p:nvSpPr>
          <p:cNvPr id="6" name="Footer Placeholder 4">
            <a:extLst>
              <a:ext uri="{FF2B5EF4-FFF2-40B4-BE49-F238E27FC236}">
                <a16:creationId xmlns:a16="http://schemas.microsoft.com/office/drawing/2014/main" id="{49DF2423-E19D-A5E5-EE88-6D0661F9E08B}"/>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230882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C1BBB-CE82-4179-9C58-6F72B332A2C5}"/>
              </a:ext>
            </a:extLst>
          </p:cNvPr>
          <p:cNvSpPr>
            <a:spLocks noGrp="1"/>
          </p:cNvSpPr>
          <p:nvPr>
            <p:ph type="title"/>
          </p:nvPr>
        </p:nvSpPr>
        <p:spPr/>
        <p:txBody>
          <a:bodyPr/>
          <a:lstStyle/>
          <a:p>
            <a:r>
              <a:rPr lang="en-US" dirty="0"/>
              <a:t>4.2 Single- and Two-phase line modeling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2F0976A-C28D-4FF1-A3DA-E6D74200F06A}"/>
                  </a:ext>
                </a:extLst>
              </p:cNvPr>
              <p:cNvSpPr>
                <a:spLocks noGrp="1"/>
              </p:cNvSpPr>
              <p:nvPr>
                <p:ph idx="1"/>
              </p:nvPr>
            </p:nvSpPr>
            <p:spPr>
              <a:xfrm>
                <a:off x="457200" y="906087"/>
                <a:ext cx="8229600" cy="5047037"/>
              </a:xfrm>
            </p:spPr>
            <p:txBody>
              <a:bodyPr/>
              <a:lstStyle/>
              <a:p>
                <a:pPr>
                  <a:spcBef>
                    <a:spcPts val="0"/>
                  </a:spcBef>
                  <a:spcAft>
                    <a:spcPts val="1200"/>
                  </a:spcAft>
                  <a:buFont typeface="Wingdings" panose="05000000000000000000" pitchFamily="2" charset="2"/>
                  <a:buChar char="q"/>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The impedance matrix for the single-phase line for phase </a:t>
                </a:r>
                <a14:m>
                  <m:oMath xmlns:m="http://schemas.openxmlformats.org/officeDocument/2006/math">
                    <m:r>
                      <a:rPr lang="en-US" sz="2500">
                        <a:solidFill>
                          <a:schemeClr val="tx1"/>
                        </a:solidFill>
                        <a:latin typeface="Calibri" panose="020F0502020204030204" pitchFamily="34" charset="0"/>
                        <a:ea typeface="Calibri" panose="020F0502020204030204" pitchFamily="34" charset="0"/>
                        <a:cs typeface="Calibri" panose="020F0502020204030204" pitchFamily="34" charset="0"/>
                      </a:rPr>
                      <m:t>𝑎</m:t>
                    </m:r>
                  </m:oMath>
                </a14:m>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 is:</a:t>
                </a:r>
              </a:p>
              <a:p>
                <a:pPr marL="0" indent="0" algn="just">
                  <a:spcBef>
                    <a:spcPts val="0"/>
                  </a:spcBef>
                  <a:spcAft>
                    <a:spcPts val="600"/>
                  </a:spcAft>
                  <a:buNone/>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𝒁</m:t>
                                    </m:r>
                                  </m:e>
                                  <m:sub>
                                    <m:r>
                                      <m:rPr>
                                        <m:nor/>
                                      </m:rPr>
                                      <a:rPr lang="en-US" sz="2400" i="1">
                                        <a:solidFill>
                                          <a:schemeClr val="tx1"/>
                                        </a:solidFill>
                                        <a:effectLst/>
                                        <a:ea typeface="Calibri" panose="020F0502020204030204" pitchFamily="34" charset="0"/>
                                        <a:cs typeface="Times New Roman" panose="02020603050405020304" pitchFamily="18" charset="0"/>
                                      </a:rPr>
                                      <m:t>aag</m:t>
                                    </m:r>
                                    <m:r>
                                      <m:rPr>
                                        <m:nor/>
                                      </m:rPr>
                                      <a:rPr lang="en-US" sz="2400" i="1">
                                        <a:solidFill>
                                          <a:schemeClr val="tx1"/>
                                        </a:solidFill>
                                        <a:effectLst/>
                                        <a:ea typeface="Calibri" panose="020F0502020204030204" pitchFamily="34" charset="0"/>
                                        <a:cs typeface="Times New Roman" panose="02020603050405020304" pitchFamily="18" charset="0"/>
                                      </a:rPr>
                                      <m:t> </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
                        </m:e>
                      </m:d>
                    </m:oMath>
                  </m:oMathPara>
                </a14:m>
                <a:endParaRPr lang="en-US" sz="2400" dirty="0">
                  <a:solidFill>
                    <a:schemeClr val="tx1"/>
                  </a:solidFill>
                  <a:effectLst/>
                  <a:ea typeface="Calibri" panose="020F0502020204030204" pitchFamily="34" charset="0"/>
                  <a:cs typeface="Times New Roman" panose="02020603050405020304" pitchFamily="18" charset="0"/>
                </a:endParaRPr>
              </a:p>
              <a:p>
                <a:pPr marR="0">
                  <a:spcBef>
                    <a:spcPts val="0"/>
                  </a:spcBef>
                  <a:spcAft>
                    <a:spcPts val="1200"/>
                  </a:spcAft>
                  <a:buFont typeface="Wingdings" panose="05000000000000000000" pitchFamily="2" charset="2"/>
                  <a:buChar char="q"/>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Similarly, the impedance matrix for a two-phase line with phases </a:t>
                </a:r>
                <a14:m>
                  <m:oMath xmlns:m="http://schemas.openxmlformats.org/officeDocument/2006/math">
                    <m:r>
                      <a:rPr lang="en-US" sz="2500">
                        <a:solidFill>
                          <a:schemeClr val="tx1"/>
                        </a:solidFill>
                        <a:latin typeface="Calibri" panose="020F0502020204030204" pitchFamily="34" charset="0"/>
                        <a:ea typeface="Calibri" panose="020F0502020204030204" pitchFamily="34" charset="0"/>
                        <a:cs typeface="Calibri" panose="020F0502020204030204" pitchFamily="34" charset="0"/>
                      </a:rPr>
                      <m:t>𝑎</m:t>
                    </m:r>
                  </m:oMath>
                </a14:m>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2500">
                        <a:solidFill>
                          <a:schemeClr val="tx1"/>
                        </a:solidFill>
                        <a:latin typeface="Calibri" panose="020F0502020204030204" pitchFamily="34" charset="0"/>
                        <a:ea typeface="Calibri" panose="020F0502020204030204" pitchFamily="34" charset="0"/>
                        <a:cs typeface="Calibri" panose="020F0502020204030204" pitchFamily="34" charset="0"/>
                      </a:rPr>
                      <m:t>𝑏</m:t>
                    </m:r>
                  </m:oMath>
                </a14:m>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 is</a:t>
                </a: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400" i="1">
                                        <a:solidFill>
                                          <a:schemeClr val="tx1"/>
                                        </a:solidFill>
                                        <a:effectLst/>
                                        <a:ea typeface="Calibri" panose="020F0502020204030204" pitchFamily="34" charset="0"/>
                                        <a:cs typeface="Times New Roman" panose="02020603050405020304" pitchFamily="18" charset="0"/>
                                      </a:rPr>
                                      <m:t>aag</m:t>
                                    </m:r>
                                    <m:r>
                                      <m:rPr>
                                        <m:nor/>
                                      </m:rPr>
                                      <a:rPr lang="en-US" sz="2400" i="1">
                                        <a:solidFill>
                                          <a:schemeClr val="tx1"/>
                                        </a:solidFill>
                                        <a:effectLst/>
                                        <a:ea typeface="Calibri" panose="020F0502020204030204" pitchFamily="34" charset="0"/>
                                        <a:cs typeface="Times New Roman" panose="02020603050405020304" pitchFamily="18" charset="0"/>
                                      </a:rPr>
                                      <m:t> </m:t>
                                    </m:r>
                                  </m:sub>
                                  <m:sup>
                                    <m:r>
                                      <a:rPr lang="en-US" sz="2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e>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24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𝑎𝑏𝑔</m:t>
                                    </m:r>
                                  </m:sub>
                                  <m:sup>
                                    <m:r>
                                      <a:rPr lang="en-US" sz="24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bSup>
                              </m:e>
                              <m:e>
                                <m:r>
                                  <a:rPr lang="en-US" sz="2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24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𝑏𝑎𝑔</m:t>
                                    </m:r>
                                  </m:sub>
                                  <m:sup>
                                    <m:r>
                                      <a:rPr lang="en-US" sz="24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bSup>
                              </m:e>
                              <m:e>
                                <m:sSubSup>
                                  <m:sSub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4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24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𝑏𝑏𝑔</m:t>
                                    </m:r>
                                  </m:sub>
                                  <m:sup>
                                    <m:r>
                                      <a:rPr lang="en-US" sz="24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bSup>
                              </m:e>
                              <m:e>
                                <m:r>
                                  <a:rPr lang="en-US" sz="2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
                        </m:e>
                      </m:d>
                    </m:oMath>
                  </m:oMathPara>
                </a14:m>
                <a:endParaRPr lang="en-US" sz="2400" i="1" dirty="0">
                  <a:solidFill>
                    <a:schemeClr val="tx1"/>
                  </a:solidFill>
                </a:endParaRPr>
              </a:p>
              <a:p>
                <a:pPr marL="0" indent="0" algn="just">
                  <a:buNone/>
                </a:pPr>
                <a:r>
                  <a:rPr lang="en-US" sz="2400" b="1" i="1" dirty="0">
                    <a:solidFill>
                      <a:srgbClr val="FF0000"/>
                    </a:solidFill>
                    <a:latin typeface="Calibri" panose="020F0502020204030204" pitchFamily="34" charset="0"/>
                    <a:cs typeface="Calibri" panose="020F0502020204030204" pitchFamily="34" charset="0"/>
                  </a:rPr>
                  <a:t>Note: </a:t>
                </a:r>
                <a:r>
                  <a:rPr lang="en-US" sz="2400" i="1" dirty="0">
                    <a:solidFill>
                      <a:srgbClr val="FF0000"/>
                    </a:solidFill>
                    <a:latin typeface="Calibri" panose="020F0502020204030204" pitchFamily="34" charset="0"/>
                    <a:cs typeface="Calibri" panose="020F0502020204030204" pitchFamily="34" charset="0"/>
                  </a:rPr>
                  <a:t>If the line has phases other than a and b, the matrix is developed accordingly.</a:t>
                </a:r>
              </a:p>
            </p:txBody>
          </p:sp>
        </mc:Choice>
        <mc:Fallback>
          <p:sp>
            <p:nvSpPr>
              <p:cNvPr id="3" name="Content Placeholder 2">
                <a:extLst>
                  <a:ext uri="{FF2B5EF4-FFF2-40B4-BE49-F238E27FC236}">
                    <a16:creationId xmlns:a16="http://schemas.microsoft.com/office/drawing/2014/main" id="{32F0976A-C28D-4FF1-A3DA-E6D74200F06A}"/>
                  </a:ext>
                </a:extLst>
              </p:cNvPr>
              <p:cNvSpPr>
                <a:spLocks noGrp="1" noRot="1" noChangeAspect="1" noMove="1" noResize="1" noEditPoints="1" noAdjustHandles="1" noChangeArrowheads="1" noChangeShapeType="1" noTextEdit="1"/>
              </p:cNvSpPr>
              <p:nvPr>
                <p:ph idx="1"/>
              </p:nvPr>
            </p:nvSpPr>
            <p:spPr>
              <a:xfrm>
                <a:off x="457200" y="906087"/>
                <a:ext cx="8229600" cy="5047037"/>
              </a:xfrm>
              <a:blipFill>
                <a:blip r:embed="rId2"/>
                <a:stretch>
                  <a:fillRect l="-1111" t="-966" r="-1111" b="-434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6A9C53FF-B5AB-462D-8E6E-1B0CC4DF9D0A}"/>
              </a:ext>
            </a:extLst>
          </p:cNvPr>
          <p:cNvSpPr>
            <a:spLocks noGrp="1"/>
          </p:cNvSpPr>
          <p:nvPr>
            <p:ph type="sldNum" sz="quarter" idx="12"/>
          </p:nvPr>
        </p:nvSpPr>
        <p:spPr/>
        <p:txBody>
          <a:bodyPr/>
          <a:lstStyle/>
          <a:p>
            <a:fld id="{98783A6C-F2E5-470E-8F07-6DF2D28172F3}" type="slidenum">
              <a:rPr lang="en-US" smtClean="0"/>
              <a:t>27</a:t>
            </a:fld>
            <a:endParaRPr lang="en-US"/>
          </a:p>
        </p:txBody>
      </p:sp>
      <p:sp>
        <p:nvSpPr>
          <p:cNvPr id="6" name="Footer Placeholder 4">
            <a:extLst>
              <a:ext uri="{FF2B5EF4-FFF2-40B4-BE49-F238E27FC236}">
                <a16:creationId xmlns:a16="http://schemas.microsoft.com/office/drawing/2014/main" id="{49DF2423-E19D-A5E5-EE88-6D0661F9E08B}"/>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81867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F23DC-09DB-4CD3-9EF7-F53FB6CEA2A6}"/>
              </a:ext>
            </a:extLst>
          </p:cNvPr>
          <p:cNvSpPr>
            <a:spLocks noGrp="1"/>
          </p:cNvSpPr>
          <p:nvPr>
            <p:ph type="title"/>
          </p:nvPr>
        </p:nvSpPr>
        <p:spPr/>
        <p:txBody>
          <a:bodyPr/>
          <a:lstStyle/>
          <a:p>
            <a:r>
              <a:rPr lang="en-US" dirty="0"/>
              <a:t>4.3 Three‐phase Line Example</a:t>
            </a:r>
          </a:p>
        </p:txBody>
      </p:sp>
      <p:sp>
        <p:nvSpPr>
          <p:cNvPr id="3" name="Content Placeholder 2">
            <a:extLst>
              <a:ext uri="{FF2B5EF4-FFF2-40B4-BE49-F238E27FC236}">
                <a16:creationId xmlns:a16="http://schemas.microsoft.com/office/drawing/2014/main" id="{32F6397A-8007-4F08-AFC5-6E626543E690}"/>
              </a:ext>
            </a:extLst>
          </p:cNvPr>
          <p:cNvSpPr>
            <a:spLocks noGrp="1"/>
          </p:cNvSpPr>
          <p:nvPr>
            <p:ph idx="1"/>
          </p:nvPr>
        </p:nvSpPr>
        <p:spPr/>
        <p:txBody>
          <a:bodyPr/>
          <a:lstStyle/>
          <a:p>
            <a:pPr marL="0" indent="0" algn="just">
              <a:buNone/>
            </a:pPr>
            <a:r>
              <a:rPr lang="en-US" sz="2400" dirty="0">
                <a:solidFill>
                  <a:schemeClr val="tx1"/>
                </a:solidFill>
                <a:latin typeface="Calibri" panose="020F0502020204030204" pitchFamily="34" charset="0"/>
                <a:cs typeface="Calibri" panose="020F0502020204030204" pitchFamily="34" charset="0"/>
              </a:rPr>
              <a:t>Consider a three‐phase line with the configuration given in Figure 3.6. Consider the phase conductors to be 636 </a:t>
            </a:r>
            <a:r>
              <a:rPr lang="en-US" sz="2400" dirty="0" err="1">
                <a:solidFill>
                  <a:schemeClr val="tx1"/>
                </a:solidFill>
                <a:latin typeface="Calibri" panose="020F0502020204030204" pitchFamily="34" charset="0"/>
                <a:cs typeface="Calibri" panose="020F0502020204030204" pitchFamily="34" charset="0"/>
              </a:rPr>
              <a:t>kcmil</a:t>
            </a:r>
            <a:r>
              <a:rPr lang="en-US" sz="2400" dirty="0">
                <a:solidFill>
                  <a:schemeClr val="tx1"/>
                </a:solidFill>
                <a:latin typeface="Calibri" panose="020F0502020204030204" pitchFamily="34" charset="0"/>
                <a:cs typeface="Calibri" panose="020F0502020204030204" pitchFamily="34" charset="0"/>
              </a:rPr>
              <a:t> 54/7 (54 strands of aluminum and 7 strands of steel) ACSR, and the neutral conductor to be 2/0 ACSR. Consider earth resistivity of 100 Ω‐m.</a:t>
            </a:r>
          </a:p>
        </p:txBody>
      </p:sp>
      <p:sp>
        <p:nvSpPr>
          <p:cNvPr id="5" name="Slide Number Placeholder 4">
            <a:extLst>
              <a:ext uri="{FF2B5EF4-FFF2-40B4-BE49-F238E27FC236}">
                <a16:creationId xmlns:a16="http://schemas.microsoft.com/office/drawing/2014/main" id="{03B3E031-68C1-4007-8628-A0039C4A59AA}"/>
              </a:ext>
            </a:extLst>
          </p:cNvPr>
          <p:cNvSpPr>
            <a:spLocks noGrp="1"/>
          </p:cNvSpPr>
          <p:nvPr>
            <p:ph type="sldNum" sz="quarter" idx="12"/>
          </p:nvPr>
        </p:nvSpPr>
        <p:spPr/>
        <p:txBody>
          <a:bodyPr/>
          <a:lstStyle/>
          <a:p>
            <a:fld id="{98783A6C-F2E5-470E-8F07-6DF2D28172F3}" type="slidenum">
              <a:rPr lang="en-US" smtClean="0"/>
              <a:t>28</a:t>
            </a:fld>
            <a:endParaRPr lang="en-US"/>
          </a:p>
        </p:txBody>
      </p:sp>
      <p:pic>
        <p:nvPicPr>
          <p:cNvPr id="7" name="Picture 6">
            <a:extLst>
              <a:ext uri="{FF2B5EF4-FFF2-40B4-BE49-F238E27FC236}">
                <a16:creationId xmlns:a16="http://schemas.microsoft.com/office/drawing/2014/main" id="{19CA0980-3911-47EA-AC1D-B1E64AE14B87}"/>
              </a:ext>
            </a:extLst>
          </p:cNvPr>
          <p:cNvPicPr>
            <a:picLocks noChangeAspect="1"/>
          </p:cNvPicPr>
          <p:nvPr/>
        </p:nvPicPr>
        <p:blipFill>
          <a:blip r:embed="rId2"/>
          <a:stretch>
            <a:fillRect/>
          </a:stretch>
        </p:blipFill>
        <p:spPr>
          <a:xfrm>
            <a:off x="3058600" y="2794854"/>
            <a:ext cx="3026799" cy="2949035"/>
          </a:xfrm>
          <a:prstGeom prst="rect">
            <a:avLst/>
          </a:prstGeom>
        </p:spPr>
      </p:pic>
      <p:sp>
        <p:nvSpPr>
          <p:cNvPr id="6" name="TextBox 5">
            <a:extLst>
              <a:ext uri="{FF2B5EF4-FFF2-40B4-BE49-F238E27FC236}">
                <a16:creationId xmlns:a16="http://schemas.microsoft.com/office/drawing/2014/main" id="{99CAB419-36FF-9044-8424-A26C67860BF4}"/>
              </a:ext>
            </a:extLst>
          </p:cNvPr>
          <p:cNvSpPr txBox="1"/>
          <p:nvPr/>
        </p:nvSpPr>
        <p:spPr>
          <a:xfrm>
            <a:off x="2908795" y="5743889"/>
            <a:ext cx="3764503"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Fig: Three‐phase overhead line configuration.</a:t>
            </a:r>
          </a:p>
        </p:txBody>
      </p:sp>
      <p:sp>
        <p:nvSpPr>
          <p:cNvPr id="8" name="Footer Placeholder 4">
            <a:extLst>
              <a:ext uri="{FF2B5EF4-FFF2-40B4-BE49-F238E27FC236}">
                <a16:creationId xmlns:a16="http://schemas.microsoft.com/office/drawing/2014/main" id="{5BFB664E-8E91-F83B-0AE5-629E39CFB01E}"/>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157817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922E3-8BA4-46ED-98CE-0BCDA9C2AF98}"/>
              </a:ext>
            </a:extLst>
          </p:cNvPr>
          <p:cNvSpPr>
            <a:spLocks noGrp="1"/>
          </p:cNvSpPr>
          <p:nvPr>
            <p:ph type="title"/>
          </p:nvPr>
        </p:nvSpPr>
        <p:spPr/>
        <p:txBody>
          <a:bodyPr/>
          <a:lstStyle/>
          <a:p>
            <a:r>
              <a:rPr lang="en-US" dirty="0"/>
              <a:t>Solution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374E530-AB23-4B96-96D6-B5A2C70DC216}"/>
                  </a:ext>
                </a:extLst>
              </p:cNvPr>
              <p:cNvSpPr>
                <a:spLocks noGrp="1"/>
              </p:cNvSpPr>
              <p:nvPr>
                <p:ph idx="1"/>
              </p:nvPr>
            </p:nvSpPr>
            <p:spPr>
              <a:xfrm>
                <a:off x="457200" y="906088"/>
                <a:ext cx="8229600" cy="5056562"/>
              </a:xfrm>
            </p:spPr>
            <p:txBody>
              <a:bodyPr/>
              <a:lstStyle/>
              <a:p>
                <a:pPr marL="0" marR="0" indent="0" algn="just">
                  <a:spcBef>
                    <a:spcPts val="0"/>
                  </a:spcBef>
                  <a:spcAft>
                    <a:spcPts val="1200"/>
                  </a:spcAft>
                  <a:buNone/>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can compute the distances between the conductors for the configuration:</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Sub>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=2.5</m:t>
                      </m:r>
                      <m:r>
                        <m:rPr>
                          <m:sty m:val="p"/>
                        </m:rP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ft</m:t>
                      </m:r>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Sub>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=4.5</m:t>
                      </m:r>
                      <m:r>
                        <m:rPr>
                          <m:sty m:val="p"/>
                        </m:rP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ft</m:t>
                      </m:r>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Sub>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=7</m:t>
                      </m:r>
                      <m:r>
                        <m:rPr>
                          <m:sty m:val="p"/>
                        </m:rP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ft</m:t>
                      </m:r>
                    </m:oMath>
                  </m:oMathPara>
                </a14:m>
                <a:endPar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e>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m:t>
                                </m:r>
                              </m:sub>
                            </m:sSub>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e>
                                  <m:sup>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e>
                                  <m:sup>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=5.657</m:t>
                            </m:r>
                            <m:r>
                              <m:rPr>
                                <m:sty m:val="p"/>
                              </m:rP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ft</m:t>
                            </m:r>
                          </m:e>
                        </m:mr>
                        <m:mr>
                          <m:e/>
                          <m:e>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𝑏𝑛</m:t>
                                </m:r>
                              </m:sub>
                            </m:sSub>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sSup>
                                  <m:s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e>
                                  <m:sup>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=4.272</m:t>
                            </m:r>
                            <m:r>
                              <m:rPr>
                                <m:sty m:val="p"/>
                              </m:rP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ft</m:t>
                            </m:r>
                          </m:e>
                        </m:mr>
                        <m:mr>
                          <m:e/>
                          <m:e>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𝑐𝑛</m:t>
                                </m:r>
                              </m:sub>
                            </m:sSub>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e>
                                  <m:sup>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e>
                                  <m:sup>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ft</m:t>
                            </m:r>
                          </m:e>
                        </m:mr>
                      </m:m>
                    </m:oMath>
                  </m:oMathPara>
                </a14:m>
                <a:endPar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Now, we use the conductor data sheet to find the relevant information.</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r>
                        <m:rPr>
                          <m:nor/>
                        </m:rPr>
                        <a:rPr lang="en-US" sz="25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m:rPr>
                          <m:nor/>
                        </m:rPr>
                        <a:rPr lang="en-US" sz="2500">
                          <a:solidFill>
                            <a:schemeClr val="tx1"/>
                          </a:solidFill>
                          <a:effectLst/>
                          <a:latin typeface="Calibri" panose="020F0502020204030204" pitchFamily="34" charset="0"/>
                          <a:ea typeface="Calibri" panose="020F0502020204030204" pitchFamily="34" charset="0"/>
                          <a:cs typeface="Calibri" panose="020F0502020204030204" pitchFamily="34" charset="0"/>
                        </a:rPr>
                        <m:t>GMR</m:t>
                      </m:r>
                      <m:r>
                        <m:rPr>
                          <m:nor/>
                        </m:rPr>
                        <a:rPr lang="en-US" sz="25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=0.0329</m:t>
                      </m:r>
                      <m:r>
                        <m:rPr>
                          <m:sty m:val="p"/>
                        </m:rP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ft</m:t>
                      </m:r>
                    </m:oMath>
                  </m:oMathPara>
                </a14:m>
                <a:endPar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200" dirty="0">
                  <a:solidFill>
                    <a:schemeClr val="tx1"/>
                  </a:solidFill>
                  <a:effectLst/>
                  <a:ea typeface="Calibri" panose="020F0502020204030204" pitchFamily="34" charset="0"/>
                  <a:cs typeface="Times New Roman" panose="02020603050405020304" pitchFamily="18" charset="0"/>
                </a:endParaRPr>
              </a:p>
              <a:p>
                <a:pPr algn="just"/>
                <a:endParaRPr lang="en-US" sz="1200" dirty="0">
                  <a:solidFill>
                    <a:schemeClr val="tx1"/>
                  </a:solidFill>
                </a:endParaRPr>
              </a:p>
            </p:txBody>
          </p:sp>
        </mc:Choice>
        <mc:Fallback>
          <p:sp>
            <p:nvSpPr>
              <p:cNvPr id="3" name="Content Placeholder 2">
                <a:extLst>
                  <a:ext uri="{FF2B5EF4-FFF2-40B4-BE49-F238E27FC236}">
                    <a16:creationId xmlns:a16="http://schemas.microsoft.com/office/drawing/2014/main" id="{F374E530-AB23-4B96-96D6-B5A2C70DC216}"/>
                  </a:ext>
                </a:extLst>
              </p:cNvPr>
              <p:cNvSpPr>
                <a:spLocks noGrp="1" noRot="1" noChangeAspect="1" noMove="1" noResize="1" noEditPoints="1" noAdjustHandles="1" noChangeArrowheads="1" noChangeShapeType="1" noTextEdit="1"/>
              </p:cNvSpPr>
              <p:nvPr>
                <p:ph idx="1"/>
              </p:nvPr>
            </p:nvSpPr>
            <p:spPr>
              <a:xfrm>
                <a:off x="457200" y="906088"/>
                <a:ext cx="8229600" cy="5056562"/>
              </a:xfrm>
              <a:blipFill>
                <a:blip r:embed="rId2"/>
                <a:stretch>
                  <a:fillRect l="-1185" t="-965" r="-118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79849465-AEE4-4A1A-9B85-626035A27686}"/>
              </a:ext>
            </a:extLst>
          </p:cNvPr>
          <p:cNvSpPr>
            <a:spLocks noGrp="1"/>
          </p:cNvSpPr>
          <p:nvPr>
            <p:ph type="sldNum" sz="quarter" idx="12"/>
          </p:nvPr>
        </p:nvSpPr>
        <p:spPr/>
        <p:txBody>
          <a:bodyPr/>
          <a:lstStyle/>
          <a:p>
            <a:fld id="{98783A6C-F2E5-470E-8F07-6DF2D28172F3}" type="slidenum">
              <a:rPr lang="en-US" smtClean="0"/>
              <a:t>29</a:t>
            </a:fld>
            <a:endParaRPr lang="en-US"/>
          </a:p>
        </p:txBody>
      </p:sp>
      <p:sp>
        <p:nvSpPr>
          <p:cNvPr id="6" name="Footer Placeholder 4">
            <a:extLst>
              <a:ext uri="{FF2B5EF4-FFF2-40B4-BE49-F238E27FC236}">
                <a16:creationId xmlns:a16="http://schemas.microsoft.com/office/drawing/2014/main" id="{F4AB6B42-2212-360A-A748-0ACEF384A380}"/>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34531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t>1. Overview</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10000"/>
              </a:lnSpc>
              <a:spcAft>
                <a:spcPts val="600"/>
              </a:spcAft>
              <a:buFont typeface="Wingdings" panose="05000000000000000000" pitchFamily="2" charset="2"/>
              <a:buChar char="q"/>
            </a:pPr>
            <a:r>
              <a:rPr lang="en-US" sz="2500" dirty="0">
                <a:solidFill>
                  <a:schemeClr val="tx1"/>
                </a:solidFill>
                <a:latin typeface="Calibri" panose="020F0502020204030204" pitchFamily="34" charset="0"/>
                <a:cs typeface="Calibri" panose="020F0502020204030204" pitchFamily="34" charset="0"/>
              </a:rPr>
              <a:t>In a distribution system, power is transmitted from a substation to loads through three-phase, two-phase, or single-phase lines.</a:t>
            </a:r>
          </a:p>
          <a:p>
            <a:pPr algn="just">
              <a:lnSpc>
                <a:spcPct val="110000"/>
              </a:lnSpc>
              <a:spcAft>
                <a:spcPts val="600"/>
              </a:spcAft>
              <a:buFont typeface="Wingdings" panose="05000000000000000000" pitchFamily="2" charset="2"/>
              <a:buChar char="q"/>
            </a:pPr>
            <a:r>
              <a:rPr lang="en-US" sz="2500" dirty="0">
                <a:solidFill>
                  <a:schemeClr val="tx1"/>
                </a:solidFill>
                <a:latin typeface="Calibri" panose="020F0502020204030204" pitchFamily="34" charset="0"/>
                <a:cs typeface="Calibri" panose="020F0502020204030204" pitchFamily="34" charset="0"/>
              </a:rPr>
              <a:t>These lines can be either overhead or underground.</a:t>
            </a:r>
          </a:p>
          <a:p>
            <a:pPr algn="just">
              <a:lnSpc>
                <a:spcPct val="110000"/>
              </a:lnSpc>
              <a:spcAft>
                <a:spcPts val="600"/>
              </a:spcAft>
              <a:buFont typeface="Wingdings" panose="05000000000000000000" pitchFamily="2" charset="2"/>
              <a:buChar char="q"/>
            </a:pPr>
            <a:r>
              <a:rPr lang="en-US" sz="2500" dirty="0">
                <a:solidFill>
                  <a:schemeClr val="tx1"/>
                </a:solidFill>
                <a:latin typeface="Calibri" panose="020F0502020204030204" pitchFamily="34" charset="0"/>
                <a:cs typeface="Calibri" panose="020F0502020204030204" pitchFamily="34" charset="0"/>
              </a:rPr>
              <a:t>In order to accurately analyze the behavior of distribution systems, it is necessary to develop models that represent the characteristics of these lines.</a:t>
            </a:r>
          </a:p>
          <a:p>
            <a:pPr algn="just">
              <a:lnSpc>
                <a:spcPct val="110000"/>
              </a:lnSpc>
              <a:spcAft>
                <a:spcPts val="600"/>
              </a:spcAft>
              <a:buFont typeface="Wingdings" panose="05000000000000000000" pitchFamily="2" charset="2"/>
              <a:buChar char="q"/>
            </a:pPr>
            <a:r>
              <a:rPr lang="en-US" sz="2500" dirty="0">
                <a:solidFill>
                  <a:schemeClr val="tx1"/>
                </a:solidFill>
                <a:latin typeface="Calibri" panose="020F0502020204030204" pitchFamily="34" charset="0"/>
                <a:cs typeface="Calibri" panose="020F0502020204030204" pitchFamily="34" charset="0"/>
              </a:rPr>
              <a:t>These models can be used to simulate the behavior of the lines under various operating conditions and to evaluate the performance of the distribution system.</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55265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922E3-8BA4-46ED-98CE-0BCDA9C2AF98}"/>
              </a:ext>
            </a:extLst>
          </p:cNvPr>
          <p:cNvSpPr>
            <a:spLocks noGrp="1"/>
          </p:cNvSpPr>
          <p:nvPr>
            <p:ph type="title"/>
          </p:nvPr>
        </p:nvSpPr>
        <p:spPr/>
        <p:txBody>
          <a:bodyPr/>
          <a:lstStyle/>
          <a:p>
            <a:r>
              <a:rPr lang="en-US" dirty="0"/>
              <a:t>Solution</a:t>
            </a:r>
          </a:p>
        </p:txBody>
      </p:sp>
      <p:sp>
        <p:nvSpPr>
          <p:cNvPr id="3" name="Content Placeholder 2">
            <a:extLst>
              <a:ext uri="{FF2B5EF4-FFF2-40B4-BE49-F238E27FC236}">
                <a16:creationId xmlns:a16="http://schemas.microsoft.com/office/drawing/2014/main" id="{F374E530-AB23-4B96-96D6-B5A2C70DC216}"/>
              </a:ext>
            </a:extLst>
          </p:cNvPr>
          <p:cNvSpPr>
            <a:spLocks noGrp="1"/>
          </p:cNvSpPr>
          <p:nvPr>
            <p:ph idx="1"/>
          </p:nvPr>
        </p:nvSpPr>
        <p:spPr/>
        <p:txBody>
          <a:bodyPr/>
          <a:lstStyle/>
          <a:p>
            <a:pPr marL="0" marR="0" indent="0" algn="just">
              <a:spcBef>
                <a:spcPts val="0"/>
              </a:spcBef>
              <a:spcAft>
                <a:spcPts val="1200"/>
              </a:spcAft>
              <a:buNone/>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Resistance has multiple values and different frequencies and temperatures. We select the value given for higher current at 60 Hz, or R = 0.1688 Ω/mile. Similarly, for the neutral conductor, GMR = 0.0051 ft and R = 0.706 Ω/mile. Note that we have selected the resistance at the lower current values for the neutral because in a three‐phase line, neutral current is very small.</a:t>
            </a:r>
          </a:p>
          <a:p>
            <a:pPr marL="0" marR="0" indent="0" algn="just">
              <a:spcBef>
                <a:spcPts val="0"/>
              </a:spcBef>
              <a:spcAft>
                <a:spcPts val="1200"/>
              </a:spcAft>
              <a:buNone/>
            </a:pP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200" dirty="0">
              <a:solidFill>
                <a:schemeClr val="tx1"/>
              </a:solidFill>
              <a:effectLst/>
              <a:ea typeface="Calibri" panose="020F0502020204030204" pitchFamily="34" charset="0"/>
              <a:cs typeface="Times New Roman" panose="02020603050405020304" pitchFamily="18" charset="0"/>
            </a:endParaRPr>
          </a:p>
          <a:p>
            <a:pPr algn="just"/>
            <a:endParaRPr lang="en-US" sz="1200" dirty="0">
              <a:solidFill>
                <a:schemeClr val="tx1"/>
              </a:solidFill>
            </a:endParaRPr>
          </a:p>
        </p:txBody>
      </p:sp>
      <p:sp>
        <p:nvSpPr>
          <p:cNvPr id="5" name="Slide Number Placeholder 4">
            <a:extLst>
              <a:ext uri="{FF2B5EF4-FFF2-40B4-BE49-F238E27FC236}">
                <a16:creationId xmlns:a16="http://schemas.microsoft.com/office/drawing/2014/main" id="{79849465-AEE4-4A1A-9B85-626035A27686}"/>
              </a:ext>
            </a:extLst>
          </p:cNvPr>
          <p:cNvSpPr>
            <a:spLocks noGrp="1"/>
          </p:cNvSpPr>
          <p:nvPr>
            <p:ph type="sldNum" sz="quarter" idx="12"/>
          </p:nvPr>
        </p:nvSpPr>
        <p:spPr/>
        <p:txBody>
          <a:bodyPr/>
          <a:lstStyle/>
          <a:p>
            <a:fld id="{98783A6C-F2E5-470E-8F07-6DF2D28172F3}" type="slidenum">
              <a:rPr lang="en-US" smtClean="0"/>
              <a:t>30</a:t>
            </a:fld>
            <a:endParaRPr lang="en-US"/>
          </a:p>
        </p:txBody>
      </p:sp>
      <p:sp>
        <p:nvSpPr>
          <p:cNvPr id="6" name="Footer Placeholder 4">
            <a:extLst>
              <a:ext uri="{FF2B5EF4-FFF2-40B4-BE49-F238E27FC236}">
                <a16:creationId xmlns:a16="http://schemas.microsoft.com/office/drawing/2014/main" id="{F4AB6B42-2212-360A-A748-0ACEF384A380}"/>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6720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922E3-8BA4-46ED-98CE-0BCDA9C2AF98}"/>
              </a:ext>
            </a:extLst>
          </p:cNvPr>
          <p:cNvSpPr>
            <a:spLocks noGrp="1"/>
          </p:cNvSpPr>
          <p:nvPr>
            <p:ph type="title"/>
          </p:nvPr>
        </p:nvSpPr>
        <p:spPr/>
        <p:txBody>
          <a:bodyPr/>
          <a:lstStyle/>
          <a:p>
            <a:r>
              <a:rPr lang="en-US" dirty="0"/>
              <a:t>Solution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374E530-AB23-4B96-96D6-B5A2C70DC216}"/>
                  </a:ext>
                </a:extLst>
              </p:cNvPr>
              <p:cNvSpPr>
                <a:spLocks noGrp="1"/>
              </p:cNvSpPr>
              <p:nvPr>
                <p:ph idx="1"/>
              </p:nvPr>
            </p:nvSpPr>
            <p:spPr>
              <a:xfrm>
                <a:off x="457200" y="777870"/>
                <a:ext cx="8229600" cy="5356229"/>
              </a:xfrm>
            </p:spPr>
            <p:txBody>
              <a:bodyPr/>
              <a:lstStyle/>
              <a:p>
                <a:pPr marL="0" marR="0" lvl="0" indent="0" algn="just" defTabSz="914400" rtl="0" eaLnBrk="1" fontAlgn="base" latinLnBrk="0" hangingPunct="1">
                  <a:lnSpc>
                    <a:spcPct val="100000"/>
                  </a:lnSpc>
                  <a:spcBef>
                    <a:spcPts val="0"/>
                  </a:spcBef>
                  <a:spcAft>
                    <a:spcPts val="1200"/>
                  </a:spcAft>
                  <a:buClr>
                    <a:srgbClr val="CE1126"/>
                  </a:buClr>
                  <a:buSzPct val="80000"/>
                  <a:buFont typeface="Times" charset="0"/>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Next, we compute all the self and mutual impedances. For example,</a:t>
                </a:r>
              </a:p>
              <a:p>
                <a:pPr marL="0" lvl="0" indent="0" algn="just">
                  <a:spcBef>
                    <a:spcPts val="0"/>
                  </a:spcBef>
                  <a:spcAft>
                    <a:spcPts val="1200"/>
                  </a:spcAft>
                  <a:buNone/>
                  <a:defRPr/>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mPr>
                        <m:mr>
                          <m:e/>
                          <m:e>
                            <m:sSub>
                              <m:sSub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r>
                                  <a:rPr lang="en-US" sz="18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𝑔</m:t>
                                </m:r>
                              </m:sub>
                            </m:sSub>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𝑅</m:t>
                                    </m:r>
                                  </m:e>
                                  <m:sub>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𝑖𝑖</m:t>
                                    </m:r>
                                  </m:sub>
                                </m:sSub>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+0.00159</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e>
                            </m:d>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𝑗</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0.004657</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m:rPr>
                                    <m:sty m:val="p"/>
                                  </m:rP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log</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𝓁</m:t>
                                            </m:r>
                                          </m:num>
                                          <m:den>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en>
                                        </m:f>
                                      </m:e>
                                    </m:rad>
                                  </m:num>
                                  <m:den>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GMR</m:t>
                                        </m:r>
                                      </m:e>
                                      <m:sub>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𝑖</m:t>
                                        </m:r>
                                      </m:sub>
                                    </m:sSub>
                                  </m:den>
                                </m:f>
                              </m:e>
                            </m:d>
                          </m:e>
                        </m:mr>
                        <m:mr>
                          <m:e/>
                          <m:e>
                            <m:eqArr>
                              <m:eqArr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eqArr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=(0.1688+0.00159×60)+</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𝑗</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0.004657×60</m:t>
                                    </m:r>
                                    <m:r>
                                      <m:rPr>
                                        <m:sty m:val="p"/>
                                      </m:rP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log</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100</m:t>
                                                </m:r>
                                              </m:num>
                                              <m:den>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60</m:t>
                                                </m:r>
                                              </m:den>
                                            </m:f>
                                          </m:e>
                                        </m:rad>
                                      </m:num>
                                      <m:den>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0.0329</m:t>
                                        </m:r>
                                      </m:den>
                                    </m:f>
                                  </m:e>
                                </m:d>
                              </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=0.2572+</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𝑗</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1.3770 </m:t>
                                </m:r>
                                <m:r>
                                  <m:rPr>
                                    <m:sty m:val="p"/>
                                  </m:rP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Ω</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mile</m:t>
                                </m:r>
                              </m:e>
                            </m:eqArr>
                          </m:e>
                        </m:mr>
                      </m:m>
                    </m:oMath>
                  </m:oMathPara>
                </a14:m>
                <a:endParaRPr lang="en-US" sz="1800" dirty="0">
                  <a:solidFill>
                    <a:schemeClr val="tx1"/>
                  </a:solidFill>
                </a:endParaRPr>
              </a:p>
              <a:p>
                <a:pPr marL="0" lvl="0" indent="0" algn="just">
                  <a:spcBef>
                    <a:spcPts val="0"/>
                  </a:spcBef>
                  <a:spcAft>
                    <a:spcPts val="1200"/>
                  </a:spcAft>
                  <a:buNone/>
                  <a:defRPr/>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e>
                            <m:sSub>
                              <m:sSub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𝑎𝑏𝑔</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𝑏𝑎𝑔</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=0.00159</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log</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num>
                                          <m:den>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den>
                                        </m:f>
                                      </m:e>
                                    </m:rad>
                                  </m:num>
                                  <m:den>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Sub>
                                  </m:den>
                                </m:f>
                              </m:e>
                            </m:d>
                          </m:e>
                        </m:mr>
                        <m: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=0.00159×60+</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0.004657×60</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log</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num>
                                          <m:den>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60</m:t>
                                            </m:r>
                                          </m:den>
                                        </m:f>
                                      </m:e>
                                    </m:rad>
                                  </m:num>
                                  <m:den>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2.5</m:t>
                                    </m:r>
                                  </m:den>
                                </m:f>
                              </m:e>
                            </m:d>
                          </m:e>
                        </m:mr>
                        <m:mr>
                          <m:e/>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0.8515</m:t>
                            </m:r>
                            <m:r>
                              <a:rPr lang="en-US" sz="1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e>
                        </m:mr>
                      </m:m>
                    </m:oMath>
                  </m:oMathPara>
                </a14:m>
                <a:endParaRPr lang="en-US" sz="1800" dirty="0">
                  <a:solidFill>
                    <a:schemeClr val="tx1"/>
                  </a:solidFill>
                </a:endParaRPr>
              </a:p>
            </p:txBody>
          </p:sp>
        </mc:Choice>
        <mc:Fallback>
          <p:sp>
            <p:nvSpPr>
              <p:cNvPr id="3" name="Content Placeholder 2">
                <a:extLst>
                  <a:ext uri="{FF2B5EF4-FFF2-40B4-BE49-F238E27FC236}">
                    <a16:creationId xmlns:a16="http://schemas.microsoft.com/office/drawing/2014/main" id="{F374E530-AB23-4B96-96D6-B5A2C70DC216}"/>
                  </a:ext>
                </a:extLst>
              </p:cNvPr>
              <p:cNvSpPr>
                <a:spLocks noGrp="1" noRot="1" noChangeAspect="1" noMove="1" noResize="1" noEditPoints="1" noAdjustHandles="1" noChangeArrowheads="1" noChangeShapeType="1" noTextEdit="1"/>
              </p:cNvSpPr>
              <p:nvPr>
                <p:ph idx="1"/>
              </p:nvPr>
            </p:nvSpPr>
            <p:spPr>
              <a:xfrm>
                <a:off x="457200" y="777870"/>
                <a:ext cx="8229600" cy="5356229"/>
              </a:xfrm>
              <a:blipFill>
                <a:blip r:embed="rId2"/>
                <a:stretch>
                  <a:fillRect l="-1111" t="-911" r="-111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79849465-AEE4-4A1A-9B85-626035A27686}"/>
              </a:ext>
            </a:extLst>
          </p:cNvPr>
          <p:cNvSpPr>
            <a:spLocks noGrp="1"/>
          </p:cNvSpPr>
          <p:nvPr>
            <p:ph type="sldNum" sz="quarter" idx="12"/>
          </p:nvPr>
        </p:nvSpPr>
        <p:spPr/>
        <p:txBody>
          <a:bodyPr/>
          <a:lstStyle/>
          <a:p>
            <a:fld id="{98783A6C-F2E5-470E-8F07-6DF2D28172F3}" type="slidenum">
              <a:rPr lang="en-US" smtClean="0"/>
              <a:t>31</a:t>
            </a:fld>
            <a:endParaRPr lang="en-US"/>
          </a:p>
        </p:txBody>
      </p:sp>
      <p:sp>
        <p:nvSpPr>
          <p:cNvPr id="6" name="Footer Placeholder 4">
            <a:extLst>
              <a:ext uri="{FF2B5EF4-FFF2-40B4-BE49-F238E27FC236}">
                <a16:creationId xmlns:a16="http://schemas.microsoft.com/office/drawing/2014/main" id="{D86CF49E-F677-948E-1B8C-EE3D68DBAF03}"/>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115748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922E3-8BA4-46ED-98CE-0BCDA9C2AF98}"/>
              </a:ext>
            </a:extLst>
          </p:cNvPr>
          <p:cNvSpPr>
            <a:spLocks noGrp="1"/>
          </p:cNvSpPr>
          <p:nvPr>
            <p:ph type="title"/>
          </p:nvPr>
        </p:nvSpPr>
        <p:spPr/>
        <p:txBody>
          <a:bodyPr/>
          <a:lstStyle/>
          <a:p>
            <a:r>
              <a:rPr lang="en-US" dirty="0"/>
              <a:t>Solution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374E530-AB23-4B96-96D6-B5A2C70DC216}"/>
                  </a:ext>
                </a:extLst>
              </p:cNvPr>
              <p:cNvSpPr>
                <a:spLocks noGrp="1"/>
              </p:cNvSpPr>
              <p:nvPr>
                <p:ph idx="1"/>
              </p:nvPr>
            </p:nvSpPr>
            <p:spPr/>
            <p:txBody>
              <a:bodyPr/>
              <a:lstStyle/>
              <a:p>
                <a:pPr marL="0" marR="0" lvl="0" indent="0" algn="just" defTabSz="914400" rtl="0" eaLnBrk="1" fontAlgn="base" latinLnBrk="0" hangingPunct="1">
                  <a:lnSpc>
                    <a:spcPct val="100000"/>
                  </a:lnSpc>
                  <a:spcBef>
                    <a:spcPts val="0"/>
                  </a:spcBef>
                  <a:spcAft>
                    <a:spcPts val="1200"/>
                  </a:spcAft>
                  <a:buClr>
                    <a:srgbClr val="CE1126"/>
                  </a:buClr>
                  <a:buSzPct val="80000"/>
                  <a:buFont typeface="Times" charset="0"/>
                  <a:buNone/>
                  <a:tabLst/>
                  <a:defRPr/>
                </a:pPr>
                <a:r>
                  <a:rPr lang="en-US" sz="2400" dirty="0">
                    <a:solidFill>
                      <a:schemeClr val="tx1"/>
                    </a:solidFill>
                    <a:latin typeface="Calibri" panose="020F0502020204030204" pitchFamily="34" charset="0"/>
                    <a:cs typeface="Calibri" panose="020F0502020204030204" pitchFamily="34" charset="0"/>
                  </a:rPr>
                  <a:t>Repeating the same procedure gives the following impedance matrix for the line:</a:t>
                </a:r>
              </a:p>
              <a:p>
                <a:pPr marL="0" marR="0" lvl="0" indent="0" algn="just" defTabSz="914400" rtl="0" eaLnBrk="1" fontAlgn="base" latinLnBrk="0" hangingPunct="1">
                  <a:lnSpc>
                    <a:spcPct val="100000"/>
                  </a:lnSpc>
                  <a:spcBef>
                    <a:spcPts val="0"/>
                  </a:spcBef>
                  <a:spcAft>
                    <a:spcPts val="1200"/>
                  </a:spcAft>
                  <a:buClr>
                    <a:srgbClr val="CE1126"/>
                  </a:buClr>
                  <a:buSzPct val="80000"/>
                  <a:buFont typeface="Times" charset="0"/>
                  <a:buNone/>
                  <a:tabLst/>
                  <a:defRPr/>
                </a:pPr>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4"/>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0.2572+</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1.3770</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0.8515</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0.7265</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0.7523</m:t>
                                </m:r>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0.8515</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0.2572+</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1.3770</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0.7801</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0.7865</m:t>
                                </m:r>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0.7265</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0.7801</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0.2572+</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1.3770</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0.7674</m:t>
                                </m:r>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0.7523</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0.7865</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0.7674</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0.8013+</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1.6032</m:t>
                                </m:r>
                              </m:e>
                            </m:mr>
                          </m:m>
                        </m:e>
                      </m:d>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1600" i="1">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mile</m:t>
                      </m:r>
                    </m:oMath>
                  </m:oMathPara>
                </a14:m>
                <a:endParaRPr lang="en-US" sz="1600" dirty="0">
                  <a:solidFill>
                    <a:schemeClr val="tx1"/>
                  </a:solidFill>
                  <a:latin typeface="Calibri" panose="020F0502020204030204" pitchFamily="34" charset="0"/>
                  <a:cs typeface="Calibri" panose="020F0502020204030204" pitchFamily="34" charset="0"/>
                </a:endParaRPr>
              </a:p>
            </p:txBody>
          </p:sp>
        </mc:Choice>
        <mc:Fallback>
          <p:sp>
            <p:nvSpPr>
              <p:cNvPr id="3" name="Content Placeholder 2">
                <a:extLst>
                  <a:ext uri="{FF2B5EF4-FFF2-40B4-BE49-F238E27FC236}">
                    <a16:creationId xmlns:a16="http://schemas.microsoft.com/office/drawing/2014/main" id="{F374E530-AB23-4B96-96D6-B5A2C70DC216}"/>
                  </a:ext>
                </a:extLst>
              </p:cNvPr>
              <p:cNvSpPr>
                <a:spLocks noGrp="1" noRot="1" noChangeAspect="1" noMove="1" noResize="1" noEditPoints="1" noAdjustHandles="1" noChangeArrowheads="1" noChangeShapeType="1" noTextEdit="1"/>
              </p:cNvSpPr>
              <p:nvPr>
                <p:ph idx="1"/>
              </p:nvPr>
            </p:nvSpPr>
            <p:spPr>
              <a:blipFill>
                <a:blip r:embed="rId2"/>
                <a:stretch>
                  <a:fillRect l="-1111" t="-1022" r="-111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79849465-AEE4-4A1A-9B85-626035A27686}"/>
              </a:ext>
            </a:extLst>
          </p:cNvPr>
          <p:cNvSpPr>
            <a:spLocks noGrp="1"/>
          </p:cNvSpPr>
          <p:nvPr>
            <p:ph type="sldNum" sz="quarter" idx="12"/>
          </p:nvPr>
        </p:nvSpPr>
        <p:spPr/>
        <p:txBody>
          <a:bodyPr/>
          <a:lstStyle/>
          <a:p>
            <a:fld id="{98783A6C-F2E5-470E-8F07-6DF2D28172F3}" type="slidenum">
              <a:rPr lang="en-US" smtClean="0"/>
              <a:t>32</a:t>
            </a:fld>
            <a:endParaRPr lang="en-US"/>
          </a:p>
        </p:txBody>
      </p:sp>
      <p:sp>
        <p:nvSpPr>
          <p:cNvPr id="6" name="Footer Placeholder 4">
            <a:extLst>
              <a:ext uri="{FF2B5EF4-FFF2-40B4-BE49-F238E27FC236}">
                <a16:creationId xmlns:a16="http://schemas.microsoft.com/office/drawing/2014/main" id="{D86CF49E-F677-948E-1B8C-EE3D68DBAF03}"/>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042281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922E3-8BA4-46ED-98CE-0BCDA9C2AF98}"/>
              </a:ext>
            </a:extLst>
          </p:cNvPr>
          <p:cNvSpPr>
            <a:spLocks noGrp="1"/>
          </p:cNvSpPr>
          <p:nvPr>
            <p:ph type="title"/>
          </p:nvPr>
        </p:nvSpPr>
        <p:spPr>
          <a:xfrm>
            <a:off x="457200" y="152400"/>
            <a:ext cx="8229600" cy="367717"/>
          </a:xfrm>
        </p:spPr>
        <p:txBody>
          <a:bodyPr/>
          <a:lstStyle/>
          <a:p>
            <a:r>
              <a:rPr lang="en-US" dirty="0"/>
              <a:t>Solution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374E530-AB23-4B96-96D6-B5A2C70DC216}"/>
                  </a:ext>
                </a:extLst>
              </p:cNvPr>
              <p:cNvSpPr>
                <a:spLocks noGrp="1"/>
              </p:cNvSpPr>
              <p:nvPr>
                <p:ph idx="1"/>
              </p:nvPr>
            </p:nvSpPr>
            <p:spPr>
              <a:xfrm>
                <a:off x="457200" y="540963"/>
                <a:ext cx="8229600" cy="5539166"/>
              </a:xfrm>
            </p:spPr>
            <p:txBody>
              <a:bodyPr/>
              <a:lstStyle/>
              <a:p>
                <a:pPr marL="0" marR="0" indent="0">
                  <a:spcBef>
                    <a:spcPts val="0"/>
                  </a:spcBef>
                  <a:spcAft>
                    <a:spcPts val="1200"/>
                  </a:spcAft>
                  <a:buNone/>
                </a:pPr>
                <a:endParaRPr lang="en-US" sz="2000" dirty="0">
                  <a:solidFill>
                    <a:schemeClr val="tx1"/>
                  </a:solidFill>
                  <a:effectLst/>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Now, we apply Kron's reduction to eliminate the neutral and obtain a </a:t>
                </a:r>
                <a14:m>
                  <m:oMath xmlns:m="http://schemas.openxmlformats.org/officeDocument/2006/math">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3×3</m:t>
                    </m:r>
                  </m:oMath>
                </a14:m>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impedance matrix.</a:t>
                </a:r>
              </a:p>
              <a:p>
                <a:pPr marL="0" marR="0" indent="0" algn="ctr">
                  <a:spcBef>
                    <a:spcPts val="0"/>
                  </a:spcBef>
                  <a:spcAft>
                    <a:spcPts val="1200"/>
                  </a:spcAft>
                  <a:buNone/>
                </a:pPr>
                <a:r>
                  <a:rPr lang="en-US" sz="2000" dirty="0">
                    <a:solidFill>
                      <a:schemeClr val="tx1"/>
                    </a:solidFill>
                    <a:effectLst/>
                    <a:ea typeface="Calibri" panose="020F0502020204030204" pitchFamily="34" charset="0"/>
                    <a:cs typeface="Times New Roman" panose="02020603050405020304" pitchFamily="18" charset="0"/>
                  </a:rPr>
                  <a:t> </a:t>
                </a:r>
                <a14:m>
                  <m:oMath xmlns:m="http://schemas.openxmlformats.org/officeDocument/2006/math">
                    <m:m>
                      <m:mPr>
                        <m:plcHide m:val="on"/>
                        <m:mcs>
                          <m:mc>
                            <m:mcPr>
                              <m:count m:val="2"/>
                              <m:mcJc m:val="center"/>
                            </m:mcPr>
                          </m:mc>
                        </m:mcs>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e>
                          <m:sSubSup>
                            <m:sSubSup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000" i="1">
                                  <a:solidFill>
                                    <a:schemeClr val="tx1"/>
                                  </a:solidFill>
                                  <a:ea typeface="Calibri" panose="020F0502020204030204" pitchFamily="34" charset="0"/>
                                  <a:cs typeface="Times New Roman" panose="02020603050405020304" pitchFamily="18" charset="0"/>
                                </a:rPr>
                                <m:t>aag</m:t>
                              </m:r>
                              <m:r>
                                <m:rPr>
                                  <m:nor/>
                                </m:rPr>
                                <a:rPr lang="en-US" sz="2000" i="1">
                                  <a:solidFill>
                                    <a:schemeClr val="tx1"/>
                                  </a:solidFill>
                                  <a:ea typeface="Calibri" panose="020F0502020204030204" pitchFamily="34" charset="0"/>
                                  <a:cs typeface="Times New Roman" panose="02020603050405020304" pitchFamily="18" charset="0"/>
                                </a:rPr>
                                <m:t> </m:t>
                              </m:r>
                            </m:sub>
                            <m:sup>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b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000" i="1">
                                      <a:solidFill>
                                        <a:schemeClr val="tx1"/>
                                      </a:solidFill>
                                      <a:effectLst/>
                                      <a:ea typeface="Calibri" panose="020F0502020204030204" pitchFamily="34" charset="0"/>
                                      <a:cs typeface="Times New Roman" panose="02020603050405020304" pitchFamily="18" charset="0"/>
                                    </a:rPr>
                                    <m:t>aag</m:t>
                                  </m:r>
                                  <m:r>
                                    <m:rPr>
                                      <m:nor/>
                                    </m:rPr>
                                    <a:rPr lang="en-US" sz="2000" i="1">
                                      <a:solidFill>
                                        <a:schemeClr val="tx1"/>
                                      </a:solidFill>
                                      <a:effectLst/>
                                      <a:ea typeface="Calibri" panose="020F0502020204030204" pitchFamily="34" charset="0"/>
                                      <a:cs typeface="Times New Roman" panose="02020603050405020304" pitchFamily="18" charset="0"/>
                                    </a:rPr>
                                    <m:t> </m:t>
                                  </m:r>
                                </m:sub>
                              </m:s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000" i="1">
                                                  <a:solidFill>
                                                    <a:schemeClr val="tx1"/>
                                                  </a:solidFill>
                                                  <a:effectLst/>
                                                  <a:ea typeface="Calibri" panose="020F0502020204030204" pitchFamily="34" charset="0"/>
                                                  <a:cs typeface="Times New Roman" panose="02020603050405020304" pitchFamily="18" charset="0"/>
                                                </a:rPr>
                                                <m:t>ang</m:t>
                                              </m:r>
                                              <m:r>
                                                <m:rPr>
                                                  <m:nor/>
                                                </m:rPr>
                                                <a:rPr lang="en-US" sz="2000" i="1">
                                                  <a:solidFill>
                                                    <a:schemeClr val="tx1"/>
                                                  </a:solidFill>
                                                  <a:effectLst/>
                                                  <a:ea typeface="Calibri" panose="020F0502020204030204" pitchFamily="34" charset="0"/>
                                                  <a:cs typeface="Times New Roman" panose="02020603050405020304" pitchFamily="18" charset="0"/>
                                                </a:rPr>
                                                <m:t> </m:t>
                                              </m:r>
                                            </m:sub>
                                          </m:sSub>
                                        </m:e>
                                      </m:d>
                                    </m:e>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num>
                                <m:den>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000" i="1">
                                          <a:solidFill>
                                            <a:schemeClr val="tx1"/>
                                          </a:solidFill>
                                          <a:effectLst/>
                                          <a:ea typeface="Calibri" panose="020F0502020204030204" pitchFamily="34" charset="0"/>
                                          <a:cs typeface="Times New Roman" panose="02020603050405020304" pitchFamily="18" charset="0"/>
                                        </a:rPr>
                                        <m:t>nng</m:t>
                                      </m:r>
                                      <m:r>
                                        <m:rPr>
                                          <m:nor/>
                                        </m:rPr>
                                        <a:rPr lang="en-US" sz="2000" i="1">
                                          <a:solidFill>
                                            <a:schemeClr val="tx1"/>
                                          </a:solidFill>
                                          <a:effectLst/>
                                          <a:ea typeface="Calibri" panose="020F0502020204030204" pitchFamily="34" charset="0"/>
                                          <a:cs typeface="Times New Roman" panose="02020603050405020304" pitchFamily="18" charset="0"/>
                                        </a:rPr>
                                        <m:t> </m:t>
                                      </m:r>
                                    </m:sub>
                                  </m:sSub>
                                </m:den>
                              </m:f>
                            </m:e>
                          </m:d>
                        </m:e>
                      </m:mr>
                      <m:mr>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0.2572+</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1.3770−</m:t>
                              </m:r>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0.7523</m:t>
                                  </m:r>
                                  <m:sSup>
                                    <m:s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0.8013+</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1.6032</m:t>
                                  </m:r>
                                </m:den>
                              </m:f>
                            </m:e>
                          </m:d>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=0.3244+</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1.0632</m:t>
                          </m:r>
                        </m:e>
                      </m:mr>
                    </m:m>
                  </m:oMath>
                </a14:m>
                <a:endParaRPr lang="en-US" sz="2000" i="1" dirty="0">
                  <a:solidFill>
                    <a:schemeClr val="tx1"/>
                  </a:solidFill>
                  <a:effectLst/>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e>
                            <m:sSubSup>
                              <m:sSubSup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000">
                                    <a:solidFill>
                                      <a:schemeClr val="tx1"/>
                                    </a:solidFill>
                                    <a:ea typeface="Calibri" panose="020F0502020204030204" pitchFamily="34" charset="0"/>
                                    <a:cs typeface="Times New Roman" panose="02020603050405020304" pitchFamily="18" charset="0"/>
                                  </a:rPr>
                                  <m:t>abg</m:t>
                                </m:r>
                                <m:r>
                                  <m:rPr>
                                    <m:nor/>
                                  </m:rPr>
                                  <a:rPr lang="en-US" sz="2000" i="1">
                                    <a:solidFill>
                                      <a:schemeClr val="tx1"/>
                                    </a:solidFill>
                                    <a:ea typeface="Calibri" panose="020F0502020204030204" pitchFamily="34" charset="0"/>
                                    <a:cs typeface="Times New Roman" panose="02020603050405020304" pitchFamily="18" charset="0"/>
                                  </a:rPr>
                                  <m:t> </m:t>
                                </m:r>
                              </m:sub>
                              <m:sup>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bSup>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000">
                                        <a:solidFill>
                                          <a:schemeClr val="tx1"/>
                                        </a:solidFill>
                                        <a:effectLst/>
                                        <a:ea typeface="Calibri" panose="020F0502020204030204" pitchFamily="34" charset="0"/>
                                        <a:cs typeface="Times New Roman" panose="02020603050405020304" pitchFamily="18" charset="0"/>
                                      </a:rPr>
                                      <m:t>abg</m:t>
                                    </m:r>
                                    <m:r>
                                      <m:rPr>
                                        <m:nor/>
                                      </m:rPr>
                                      <a:rPr lang="en-US" sz="2000" i="1">
                                        <a:solidFill>
                                          <a:schemeClr val="tx1"/>
                                        </a:solidFill>
                                        <a:effectLst/>
                                        <a:ea typeface="Calibri" panose="020F0502020204030204" pitchFamily="34" charset="0"/>
                                        <a:cs typeface="Times New Roman" panose="02020603050405020304" pitchFamily="18" charset="0"/>
                                      </a:rPr>
                                      <m:t> </m:t>
                                    </m:r>
                                  </m:sub>
                                </m:s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000">
                                            <a:solidFill>
                                              <a:schemeClr val="tx1"/>
                                            </a:solidFill>
                                            <a:effectLst/>
                                            <a:ea typeface="Calibri" panose="020F0502020204030204" pitchFamily="34" charset="0"/>
                                            <a:cs typeface="Times New Roman" panose="02020603050405020304" pitchFamily="18" charset="0"/>
                                          </a:rPr>
                                          <m:t>ang</m:t>
                                        </m:r>
                                        <m:r>
                                          <m:rPr>
                                            <m:nor/>
                                          </m:rPr>
                                          <a:rPr lang="en-US" sz="2000" i="1">
                                            <a:solidFill>
                                              <a:schemeClr val="tx1"/>
                                            </a:solidFill>
                                            <a:effectLst/>
                                            <a:ea typeface="Calibri" panose="020F0502020204030204" pitchFamily="34" charset="0"/>
                                            <a:cs typeface="Times New Roman" panose="02020603050405020304" pitchFamily="18" charset="0"/>
                                          </a:rPr>
                                          <m:t> </m:t>
                                        </m:r>
                                      </m:sub>
                                    </m:sSub>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𝑛𝑏𝑔</m:t>
                                        </m:r>
                                      </m:sub>
                                    </m:sSub>
                                  </m:num>
                                  <m:den>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𝑛𝑛𝑔</m:t>
                                        </m:r>
                                      </m:sub>
                                    </m:sSub>
                                  </m:den>
                                </m:f>
                              </m:e>
                            </m:d>
                          </m:e>
                        </m:mr>
                        <m:mr>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0.8515</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0.7523)(0.0954+</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0.7865)</m:t>
                                    </m:r>
                                  </m:num>
                                  <m:den>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0.8013+</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1.6032</m:t>
                                    </m:r>
                                  </m:den>
                                </m:f>
                              </m:e>
                            </m:d>
                          </m:e>
                        </m:mr>
                        <m:mr>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=0.1674+</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0.5241</m:t>
                            </m:r>
                          </m:e>
                        </m:mr>
                      </m:m>
                    </m:oMath>
                  </m:oMathPara>
                </a14:m>
                <a:endParaRPr lang="en-US" sz="2000" dirty="0">
                  <a:solidFill>
                    <a:schemeClr val="tx1"/>
                  </a:solidFill>
                  <a:effectLst/>
                  <a:ea typeface="Calibri" panose="020F0502020204030204" pitchFamily="34" charset="0"/>
                  <a:cs typeface="Times New Roman" panose="02020603050405020304" pitchFamily="18" charset="0"/>
                </a:endParaRPr>
              </a:p>
              <a:p>
                <a:pPr marL="0" marR="0" indent="0">
                  <a:spcBef>
                    <a:spcPts val="0"/>
                  </a:spcBef>
                  <a:spcAft>
                    <a:spcPts val="1200"/>
                  </a:spcAft>
                  <a:buNone/>
                </a:pPr>
                <a:endParaRPr lang="en-US" sz="1200" dirty="0">
                  <a:solidFill>
                    <a:schemeClr val="tx1"/>
                  </a:solidFill>
                  <a:effectLst/>
                  <a:ea typeface="Calibri" panose="020F0502020204030204" pitchFamily="34" charset="0"/>
                  <a:cs typeface="Times New Roman" panose="02020603050405020304" pitchFamily="18" charset="0"/>
                </a:endParaRPr>
              </a:p>
              <a:p>
                <a:pPr marL="0" marR="0" indent="0" algn="just">
                  <a:spcBef>
                    <a:spcPts val="0"/>
                  </a:spcBef>
                  <a:spcAft>
                    <a:spcPts val="1200"/>
                  </a:spcAft>
                  <a:buNone/>
                </a:pPr>
                <a:endParaRPr lang="en-US" sz="1200" dirty="0">
                  <a:solidFill>
                    <a:schemeClr val="tx1"/>
                  </a:solidFill>
                  <a:effectLst/>
                  <a:ea typeface="Calibri" panose="020F0502020204030204" pitchFamily="34" charset="0"/>
                  <a:cs typeface="Times New Roman" panose="02020603050405020304" pitchFamily="18" charset="0"/>
                </a:endParaRPr>
              </a:p>
              <a:p>
                <a:pPr algn="just"/>
                <a:endParaRPr lang="en-US" sz="1200" dirty="0">
                  <a:solidFill>
                    <a:schemeClr val="tx1"/>
                  </a:solidFill>
                </a:endParaRPr>
              </a:p>
            </p:txBody>
          </p:sp>
        </mc:Choice>
        <mc:Fallback>
          <p:sp>
            <p:nvSpPr>
              <p:cNvPr id="3" name="Content Placeholder 2">
                <a:extLst>
                  <a:ext uri="{FF2B5EF4-FFF2-40B4-BE49-F238E27FC236}">
                    <a16:creationId xmlns:a16="http://schemas.microsoft.com/office/drawing/2014/main" id="{F374E530-AB23-4B96-96D6-B5A2C70DC216}"/>
                  </a:ext>
                </a:extLst>
              </p:cNvPr>
              <p:cNvSpPr>
                <a:spLocks noGrp="1" noRot="1" noChangeAspect="1" noMove="1" noResize="1" noEditPoints="1" noAdjustHandles="1" noChangeArrowheads="1" noChangeShapeType="1" noTextEdit="1"/>
              </p:cNvSpPr>
              <p:nvPr>
                <p:ph idx="1"/>
              </p:nvPr>
            </p:nvSpPr>
            <p:spPr>
              <a:xfrm>
                <a:off x="457200" y="540963"/>
                <a:ext cx="8229600" cy="5539166"/>
              </a:xfrm>
              <a:blipFill>
                <a:blip r:embed="rId2"/>
                <a:stretch>
                  <a:fillRect l="-118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79849465-AEE4-4A1A-9B85-626035A27686}"/>
              </a:ext>
            </a:extLst>
          </p:cNvPr>
          <p:cNvSpPr>
            <a:spLocks noGrp="1"/>
          </p:cNvSpPr>
          <p:nvPr>
            <p:ph type="sldNum" sz="quarter" idx="12"/>
          </p:nvPr>
        </p:nvSpPr>
        <p:spPr/>
        <p:txBody>
          <a:bodyPr/>
          <a:lstStyle/>
          <a:p>
            <a:fld id="{98783A6C-F2E5-470E-8F07-6DF2D28172F3}" type="slidenum">
              <a:rPr lang="en-US" smtClean="0"/>
              <a:t>33</a:t>
            </a:fld>
            <a:endParaRPr lang="en-US"/>
          </a:p>
        </p:txBody>
      </p:sp>
      <p:sp>
        <p:nvSpPr>
          <p:cNvPr id="6" name="Footer Placeholder 4">
            <a:extLst>
              <a:ext uri="{FF2B5EF4-FFF2-40B4-BE49-F238E27FC236}">
                <a16:creationId xmlns:a16="http://schemas.microsoft.com/office/drawing/2014/main" id="{5902A984-5CF9-D854-D8E8-0D5504CD0384}"/>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750807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922E3-8BA4-46ED-98CE-0BCDA9C2AF98}"/>
              </a:ext>
            </a:extLst>
          </p:cNvPr>
          <p:cNvSpPr>
            <a:spLocks noGrp="1"/>
          </p:cNvSpPr>
          <p:nvPr>
            <p:ph type="title"/>
          </p:nvPr>
        </p:nvSpPr>
        <p:spPr>
          <a:xfrm>
            <a:off x="457200" y="152400"/>
            <a:ext cx="8229600" cy="367717"/>
          </a:xfrm>
        </p:spPr>
        <p:txBody>
          <a:bodyPr/>
          <a:lstStyle/>
          <a:p>
            <a:r>
              <a:rPr lang="en-US" dirty="0"/>
              <a:t>Solution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374E530-AB23-4B96-96D6-B5A2C70DC216}"/>
                  </a:ext>
                </a:extLst>
              </p:cNvPr>
              <p:cNvSpPr>
                <a:spLocks noGrp="1"/>
              </p:cNvSpPr>
              <p:nvPr>
                <p:ph idx="1"/>
              </p:nvPr>
            </p:nvSpPr>
            <p:spPr>
              <a:xfrm>
                <a:off x="457200" y="540963"/>
                <a:ext cx="8229600" cy="5539166"/>
              </a:xfrm>
            </p:spPr>
            <p:txBody>
              <a:bodyPr/>
              <a:lstStyle/>
              <a:p>
                <a:pPr marL="0" marR="0" indent="0">
                  <a:spcBef>
                    <a:spcPts val="0"/>
                  </a:spcBef>
                  <a:spcAft>
                    <a:spcPts val="12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Similarly, we can obtain all the other elements to get the following </a:t>
                </a:r>
                <a14:m>
                  <m:oMath xmlns:m="http://schemas.openxmlformats.org/officeDocument/2006/math">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3×3</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matrix:</a:t>
                </a:r>
              </a:p>
              <a:p>
                <a:pPr marL="0" marR="0" indent="0" algn="ctr">
                  <a:spcBef>
                    <a:spcPts val="0"/>
                  </a:spcBef>
                  <a:spcAft>
                    <a:spcPts val="1200"/>
                  </a:spcAft>
                  <a:buNone/>
                </a:pPr>
                <a14:m>
                  <m:oMath xmlns:m="http://schemas.openxmlformats.org/officeDocument/2006/math">
                    <m:d>
                      <m:dPr>
                        <m:begChr m:val="["/>
                        <m:endChr m:val="]"/>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0.3244+</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1.0632</m:t>
                              </m:r>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0.1674+</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0.5214</m:t>
                              </m:r>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0.1674+</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0.4067</m:t>
                              </m:r>
                            </m:e>
                          </m:mr>
                          <m:m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0.1674+</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0.5214</m:t>
                              </m:r>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0.3343+</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1.0353</m:t>
                              </m:r>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0.1697+</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0.4464</m:t>
                              </m:r>
                            </m:e>
                          </m:mr>
                          <m:m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0.1674+</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0.4067</m:t>
                              </m:r>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0.1697+</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0.4464</m:t>
                              </m:r>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0.3244+</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1.0632</m:t>
                              </m:r>
                            </m:e>
                          </m:mr>
                        </m:m>
                      </m:e>
                    </m:d>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oMath>
                </a14:m>
                <a:r>
                  <a:rPr lang="en-US" sz="1600" dirty="0">
                    <a:solidFill>
                      <a:schemeClr val="tx1"/>
                    </a:solidFill>
                    <a:effectLst/>
                    <a:ea typeface="Calibri" panose="020F0502020204030204" pitchFamily="34" charset="0"/>
                    <a:cs typeface="Times New Roman" panose="02020603050405020304" pitchFamily="18" charset="0"/>
                  </a:rPr>
                  <a:t>.</a:t>
                </a:r>
              </a:p>
              <a:p>
                <a:pPr marL="0" marR="0" indent="0" algn="just">
                  <a:spcBef>
                    <a:spcPts val="0"/>
                  </a:spcBef>
                  <a:spcAft>
                    <a:spcPts val="1200"/>
                  </a:spcAft>
                  <a:buNone/>
                </a:pPr>
                <a:endParaRPr lang="en-US" sz="1200" dirty="0">
                  <a:solidFill>
                    <a:schemeClr val="tx1"/>
                  </a:solidFill>
                  <a:effectLst/>
                  <a:ea typeface="Calibri" panose="020F0502020204030204" pitchFamily="34" charset="0"/>
                  <a:cs typeface="Times New Roman" panose="02020603050405020304" pitchFamily="18" charset="0"/>
                </a:endParaRPr>
              </a:p>
              <a:p>
                <a:pPr marL="0" marR="0" indent="0">
                  <a:spcBef>
                    <a:spcPts val="0"/>
                  </a:spcBef>
                  <a:spcAft>
                    <a:spcPts val="1200"/>
                  </a:spcAft>
                  <a:buNone/>
                </a:pPr>
                <a:endParaRPr lang="en-US" sz="1200" dirty="0">
                  <a:solidFill>
                    <a:schemeClr val="tx1"/>
                  </a:solidFill>
                  <a:effectLst/>
                  <a:ea typeface="Calibri" panose="020F0502020204030204" pitchFamily="34" charset="0"/>
                  <a:cs typeface="Times New Roman" panose="02020603050405020304" pitchFamily="18" charset="0"/>
                </a:endParaRPr>
              </a:p>
              <a:p>
                <a:pPr marL="0" marR="0" indent="0" algn="just">
                  <a:spcBef>
                    <a:spcPts val="0"/>
                  </a:spcBef>
                  <a:spcAft>
                    <a:spcPts val="1200"/>
                  </a:spcAft>
                  <a:buNone/>
                </a:pPr>
                <a:endParaRPr lang="en-US" sz="1200" dirty="0">
                  <a:solidFill>
                    <a:schemeClr val="tx1"/>
                  </a:solidFill>
                  <a:effectLst/>
                  <a:ea typeface="Calibri" panose="020F0502020204030204" pitchFamily="34" charset="0"/>
                  <a:cs typeface="Times New Roman" panose="02020603050405020304" pitchFamily="18" charset="0"/>
                </a:endParaRPr>
              </a:p>
              <a:p>
                <a:pPr algn="just"/>
                <a:endParaRPr lang="en-US" sz="1200" dirty="0">
                  <a:solidFill>
                    <a:schemeClr val="tx1"/>
                  </a:solidFill>
                </a:endParaRPr>
              </a:p>
            </p:txBody>
          </p:sp>
        </mc:Choice>
        <mc:Fallback>
          <p:sp>
            <p:nvSpPr>
              <p:cNvPr id="3" name="Content Placeholder 2">
                <a:extLst>
                  <a:ext uri="{FF2B5EF4-FFF2-40B4-BE49-F238E27FC236}">
                    <a16:creationId xmlns:a16="http://schemas.microsoft.com/office/drawing/2014/main" id="{F374E530-AB23-4B96-96D6-B5A2C70DC216}"/>
                  </a:ext>
                </a:extLst>
              </p:cNvPr>
              <p:cNvSpPr>
                <a:spLocks noGrp="1" noRot="1" noChangeAspect="1" noMove="1" noResize="1" noEditPoints="1" noAdjustHandles="1" noChangeArrowheads="1" noChangeShapeType="1" noTextEdit="1"/>
              </p:cNvSpPr>
              <p:nvPr>
                <p:ph idx="1"/>
              </p:nvPr>
            </p:nvSpPr>
            <p:spPr>
              <a:xfrm>
                <a:off x="457200" y="540963"/>
                <a:ext cx="8229600" cy="5539166"/>
              </a:xfrm>
              <a:blipFill>
                <a:blip r:embed="rId2"/>
                <a:stretch>
                  <a:fillRect l="-1111" t="-88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79849465-AEE4-4A1A-9B85-626035A27686}"/>
              </a:ext>
            </a:extLst>
          </p:cNvPr>
          <p:cNvSpPr>
            <a:spLocks noGrp="1"/>
          </p:cNvSpPr>
          <p:nvPr>
            <p:ph type="sldNum" sz="quarter" idx="12"/>
          </p:nvPr>
        </p:nvSpPr>
        <p:spPr/>
        <p:txBody>
          <a:bodyPr/>
          <a:lstStyle/>
          <a:p>
            <a:fld id="{98783A6C-F2E5-470E-8F07-6DF2D28172F3}" type="slidenum">
              <a:rPr lang="en-US" smtClean="0"/>
              <a:t>34</a:t>
            </a:fld>
            <a:endParaRPr lang="en-US"/>
          </a:p>
        </p:txBody>
      </p:sp>
      <p:sp>
        <p:nvSpPr>
          <p:cNvPr id="6" name="Footer Placeholder 4">
            <a:extLst>
              <a:ext uri="{FF2B5EF4-FFF2-40B4-BE49-F238E27FC236}">
                <a16:creationId xmlns:a16="http://schemas.microsoft.com/office/drawing/2014/main" id="{5902A984-5CF9-D854-D8E8-0D5504CD0384}"/>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212345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A8F89B-6791-4E44-BA01-BF11B57AD577}"/>
              </a:ext>
            </a:extLst>
          </p:cNvPr>
          <p:cNvPicPr>
            <a:picLocks noChangeAspect="1"/>
          </p:cNvPicPr>
          <p:nvPr/>
        </p:nvPicPr>
        <p:blipFill>
          <a:blip r:embed="rId2"/>
          <a:stretch>
            <a:fillRect/>
          </a:stretch>
        </p:blipFill>
        <p:spPr>
          <a:xfrm>
            <a:off x="4764949" y="1028721"/>
            <a:ext cx="3857768" cy="2121279"/>
          </a:xfrm>
          <a:prstGeom prst="rect">
            <a:avLst/>
          </a:prstGeom>
        </p:spPr>
      </p:pic>
      <p:sp>
        <p:nvSpPr>
          <p:cNvPr id="2" name="Title 1">
            <a:extLst>
              <a:ext uri="{FF2B5EF4-FFF2-40B4-BE49-F238E27FC236}">
                <a16:creationId xmlns:a16="http://schemas.microsoft.com/office/drawing/2014/main" id="{70A830C8-FDD1-46B2-A5FF-11C228440495}"/>
              </a:ext>
            </a:extLst>
          </p:cNvPr>
          <p:cNvSpPr>
            <a:spLocks noGrp="1"/>
          </p:cNvSpPr>
          <p:nvPr>
            <p:ph type="title"/>
          </p:nvPr>
        </p:nvSpPr>
        <p:spPr/>
        <p:txBody>
          <a:bodyPr/>
          <a:lstStyle/>
          <a:p>
            <a:r>
              <a:rPr lang="en-US" sz="2800" dirty="0"/>
              <a:t>5. Series Impedance Models of Underground Lines</a:t>
            </a:r>
          </a:p>
        </p:txBody>
      </p:sp>
      <p:sp>
        <p:nvSpPr>
          <p:cNvPr id="3" name="Content Placeholder 2">
            <a:extLst>
              <a:ext uri="{FF2B5EF4-FFF2-40B4-BE49-F238E27FC236}">
                <a16:creationId xmlns:a16="http://schemas.microsoft.com/office/drawing/2014/main" id="{169469BD-C983-456B-8BB8-C7F8E28F16C6}"/>
              </a:ext>
            </a:extLst>
          </p:cNvPr>
          <p:cNvSpPr>
            <a:spLocks noGrp="1"/>
          </p:cNvSpPr>
          <p:nvPr>
            <p:ph idx="1"/>
          </p:nvPr>
        </p:nvSpPr>
        <p:spPr>
          <a:xfrm>
            <a:off x="457199" y="902753"/>
            <a:ext cx="4747974" cy="4774044"/>
          </a:xfrm>
        </p:spPr>
        <p:txBody>
          <a:bodyPr/>
          <a:lstStyle/>
          <a:p>
            <a:pPr marL="0" indent="0" algn="just">
              <a:spcAft>
                <a:spcPts val="1200"/>
              </a:spcAft>
              <a:buNone/>
            </a:pPr>
            <a:r>
              <a:rPr lang="en-US" sz="2400" b="0" i="0" dirty="0">
                <a:solidFill>
                  <a:srgbClr val="C00000"/>
                </a:solidFill>
                <a:effectLst/>
                <a:latin typeface="Calibri" panose="020F0502020204030204" pitchFamily="34" charset="0"/>
                <a:cs typeface="Calibri" panose="020F0502020204030204" pitchFamily="34" charset="0"/>
              </a:rPr>
              <a:t>5.1 Nonconcentric Neutral Cables</a:t>
            </a:r>
          </a:p>
          <a:p>
            <a:pPr algn="just">
              <a:spcBef>
                <a:spcPts val="0"/>
              </a:spcBef>
              <a:spcAft>
                <a:spcPts val="1200"/>
              </a:spcAft>
              <a:buFont typeface="Wingdings" panose="05000000000000000000" pitchFamily="2" charset="2"/>
              <a:buChar char="q"/>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Among the underground cables used, one usually encounters either nonconcentric (separate) neutral conductors (Fig. a) or concentric neutral conductors. </a:t>
            </a:r>
          </a:p>
          <a:p>
            <a:pPr algn="just">
              <a:spcBef>
                <a:spcPts val="0"/>
              </a:spcBef>
              <a:spcAft>
                <a:spcPts val="1200"/>
              </a:spcAft>
              <a:buFont typeface="Wingdings" panose="05000000000000000000" pitchFamily="2" charset="2"/>
              <a:buChar char="q"/>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equations of Carson’s used for the overhead lines can also be used to evaluate the self and mutual impedance elements for phase conductors in nonconcentric neutral cables.</a:t>
            </a:r>
          </a:p>
          <a:p>
            <a:pPr algn="just">
              <a:spcBef>
                <a:spcPts val="0"/>
              </a:spcBef>
              <a:spcAft>
                <a:spcPts val="1200"/>
              </a:spcAft>
              <a:buFont typeface="Wingdings" panose="05000000000000000000" pitchFamily="2" charset="2"/>
              <a:buChar char="q"/>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Distances from centers of the phase conductors and the neutral can be computed for the given cable and neutral sizes.</a:t>
            </a:r>
          </a:p>
          <a:p>
            <a:endParaRPr lang="en-US" dirty="0">
              <a:solidFill>
                <a:schemeClr val="tx1"/>
              </a:solidFill>
            </a:endParaRPr>
          </a:p>
        </p:txBody>
      </p:sp>
      <p:sp>
        <p:nvSpPr>
          <p:cNvPr id="5" name="Slide Number Placeholder 4">
            <a:extLst>
              <a:ext uri="{FF2B5EF4-FFF2-40B4-BE49-F238E27FC236}">
                <a16:creationId xmlns:a16="http://schemas.microsoft.com/office/drawing/2014/main" id="{DE884547-9666-451C-905E-4ADA2022540F}"/>
              </a:ext>
            </a:extLst>
          </p:cNvPr>
          <p:cNvSpPr>
            <a:spLocks noGrp="1"/>
          </p:cNvSpPr>
          <p:nvPr>
            <p:ph type="sldNum" sz="quarter" idx="12"/>
          </p:nvPr>
        </p:nvSpPr>
        <p:spPr/>
        <p:txBody>
          <a:bodyPr/>
          <a:lstStyle/>
          <a:p>
            <a:fld id="{98783A6C-F2E5-470E-8F07-6DF2D28172F3}" type="slidenum">
              <a:rPr lang="en-US" smtClean="0"/>
              <a:t>35</a:t>
            </a:fld>
            <a:endParaRPr lang="en-US"/>
          </a:p>
        </p:txBody>
      </p:sp>
      <p:sp>
        <p:nvSpPr>
          <p:cNvPr id="8" name="TextBox 7">
            <a:extLst>
              <a:ext uri="{FF2B5EF4-FFF2-40B4-BE49-F238E27FC236}">
                <a16:creationId xmlns:a16="http://schemas.microsoft.com/office/drawing/2014/main" id="{7A5832D3-4F87-40D2-B015-C5D172548BB2}"/>
              </a:ext>
            </a:extLst>
          </p:cNvPr>
          <p:cNvSpPr txBox="1"/>
          <p:nvPr/>
        </p:nvSpPr>
        <p:spPr>
          <a:xfrm>
            <a:off x="5885883" y="3130463"/>
            <a:ext cx="2056124" cy="415498"/>
          </a:xfrm>
          <a:prstGeom prst="rect">
            <a:avLst/>
          </a:prstGeom>
          <a:noFill/>
        </p:spPr>
        <p:txBody>
          <a:bodyPr wrap="square" rtlCol="0">
            <a:spAutoFit/>
          </a:bodyPr>
          <a:lstStyle/>
          <a:p>
            <a:r>
              <a:rPr lang="en-US" sz="1050" dirty="0">
                <a:latin typeface="Calibri" panose="020F0502020204030204" pitchFamily="34" charset="0"/>
                <a:cs typeface="Calibri" panose="020F0502020204030204" pitchFamily="34" charset="0"/>
              </a:rPr>
              <a:t>Fig. a: Three‐phase underground cable with nonconcentric neutral. </a:t>
            </a:r>
          </a:p>
        </p:txBody>
      </p:sp>
      <p:pic>
        <p:nvPicPr>
          <p:cNvPr id="10" name="Picture 9">
            <a:extLst>
              <a:ext uri="{FF2B5EF4-FFF2-40B4-BE49-F238E27FC236}">
                <a16:creationId xmlns:a16="http://schemas.microsoft.com/office/drawing/2014/main" id="{121C645B-0E69-42A4-A0B6-434D5DCE5336}"/>
              </a:ext>
            </a:extLst>
          </p:cNvPr>
          <p:cNvPicPr>
            <a:picLocks noChangeAspect="1"/>
          </p:cNvPicPr>
          <p:nvPr/>
        </p:nvPicPr>
        <p:blipFill>
          <a:blip r:embed="rId3"/>
          <a:stretch>
            <a:fillRect/>
          </a:stretch>
        </p:blipFill>
        <p:spPr>
          <a:xfrm>
            <a:off x="5649789" y="3774367"/>
            <a:ext cx="2362831" cy="1731291"/>
          </a:xfrm>
          <a:prstGeom prst="rect">
            <a:avLst/>
          </a:prstGeom>
        </p:spPr>
      </p:pic>
      <p:sp>
        <p:nvSpPr>
          <p:cNvPr id="11" name="TextBox 10">
            <a:extLst>
              <a:ext uri="{FF2B5EF4-FFF2-40B4-BE49-F238E27FC236}">
                <a16:creationId xmlns:a16="http://schemas.microsoft.com/office/drawing/2014/main" id="{997C49E0-1F28-40FD-AD7D-60FB32DC6876}"/>
              </a:ext>
            </a:extLst>
          </p:cNvPr>
          <p:cNvSpPr txBox="1"/>
          <p:nvPr/>
        </p:nvSpPr>
        <p:spPr>
          <a:xfrm>
            <a:off x="6054478" y="5609834"/>
            <a:ext cx="1806822" cy="253916"/>
          </a:xfrm>
          <a:prstGeom prst="rect">
            <a:avLst/>
          </a:prstGeom>
          <a:noFill/>
        </p:spPr>
        <p:txBody>
          <a:bodyPr wrap="square" rtlCol="0">
            <a:spAutoFit/>
          </a:bodyPr>
          <a:lstStyle/>
          <a:p>
            <a:r>
              <a:rPr lang="en-US" sz="1050" dirty="0">
                <a:latin typeface="Calibri" panose="020F0502020204030204" pitchFamily="34" charset="0"/>
                <a:cs typeface="Calibri" panose="020F0502020204030204" pitchFamily="34" charset="0"/>
              </a:rPr>
              <a:t>Fig. b: Concentric Neutral</a:t>
            </a:r>
          </a:p>
        </p:txBody>
      </p:sp>
      <p:sp>
        <p:nvSpPr>
          <p:cNvPr id="6" name="Footer Placeholder 4">
            <a:extLst>
              <a:ext uri="{FF2B5EF4-FFF2-40B4-BE49-F238E27FC236}">
                <a16:creationId xmlns:a16="http://schemas.microsoft.com/office/drawing/2014/main" id="{2C4EF83B-F703-D964-5BA9-E148F4C46E2E}"/>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206896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E9C3873-1D49-4868-BA3C-B5DC84F21056}"/>
                  </a:ext>
                </a:extLst>
              </p:cNvPr>
              <p:cNvSpPr>
                <a:spLocks noGrp="1"/>
              </p:cNvSpPr>
              <p:nvPr>
                <p:ph idx="1"/>
              </p:nvPr>
            </p:nvSpPr>
            <p:spPr>
              <a:xfrm>
                <a:off x="456569" y="659404"/>
                <a:ext cx="5867400" cy="5350871"/>
              </a:xfrm>
            </p:spPr>
            <p:txBody>
              <a:bodyPr/>
              <a:lstStyle/>
              <a:p>
                <a:pPr marL="0" indent="0" algn="just">
                  <a:buNone/>
                </a:pPr>
                <a:r>
                  <a:rPr lang="en-US" sz="2500" dirty="0">
                    <a:solidFill>
                      <a:schemeClr val="tx1"/>
                    </a:solidFill>
                    <a:latin typeface="Calibri" panose="020F0502020204030204" pitchFamily="34" charset="0"/>
                    <a:cs typeface="Calibri" panose="020F0502020204030204" pitchFamily="34" charset="0"/>
                  </a:rPr>
                  <a:t>Concentric neutral cables have several neutral strands at the periphery of the cable as shown in the Figure. These neutral strands help in the distribution of electric field in the cable to reduce stress on the insulation.</a:t>
                </a:r>
              </a:p>
              <a:p>
                <a:pPr marL="0" indent="0" algn="just">
                  <a:buNone/>
                </a:pPr>
                <a:r>
                  <a:rPr lang="en-US" sz="2800" dirty="0">
                    <a:solidFill>
                      <a:srgbClr val="C00000"/>
                    </a:solidFill>
                    <a:latin typeface="Calibri" panose="020F0502020204030204" pitchFamily="34" charset="0"/>
                    <a:cs typeface="Calibri" panose="020F0502020204030204" pitchFamily="34" charset="0"/>
                  </a:rPr>
                  <a:t>5.2.1 Single‐phase Cable</a:t>
                </a:r>
              </a:p>
              <a:p>
                <a:pPr marL="0" indent="0" algn="just">
                  <a:buNone/>
                </a:pPr>
                <a:r>
                  <a:rPr lang="en-US" sz="2400" b="1" dirty="0">
                    <a:solidFill>
                      <a:schemeClr val="tx1"/>
                    </a:solidFill>
                    <a:latin typeface="Calibri" panose="020F0502020204030204" pitchFamily="34" charset="0"/>
                    <a:cs typeface="Calibri" panose="020F0502020204030204" pitchFamily="34" charset="0"/>
                  </a:rPr>
                  <a:t>Terminologies </a:t>
                </a:r>
                <a14:m>
                  <m:oMath xmlns:m="http://schemas.openxmlformats.org/officeDocument/2006/math">
                    <m:r>
                      <a:rPr lang="en-US" sz="2400" b="1"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300"/>
                  </a:spcBef>
                  <a:spcAft>
                    <a:spcPts val="300"/>
                  </a:spcAft>
                </a:pPr>
                <a14:m>
                  <m:oMath xmlns:m="http://schemas.openxmlformats.org/officeDocument/2006/math">
                    <m:r>
                      <a:rPr lang="en-US" sz="2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𝐍</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number of neutral strands around the phase conductor</a:t>
                </a:r>
              </a:p>
              <a:p>
                <a:pPr marL="0" marR="0" algn="just">
                  <a:spcBef>
                    <a:spcPts val="300"/>
                  </a:spcBef>
                  <a:spcAft>
                    <a:spcPts val="300"/>
                  </a:spcAft>
                </a:pPr>
                <a14:m>
                  <m:oMath xmlns:m="http://schemas.openxmlformats.org/officeDocument/2006/math">
                    <m:sSub>
                      <m:sSubPr>
                        <m:ctrlP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𝑫</m:t>
                        </m:r>
                      </m:e>
                      <m:sub>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𝒄</m:t>
                        </m:r>
                      </m:sub>
                    </m:sSub>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diameter of the phase conductor</a:t>
                </a:r>
              </a:p>
              <a:p>
                <a:pPr marL="0" marR="0" algn="just">
                  <a:spcBef>
                    <a:spcPts val="300"/>
                  </a:spcBef>
                  <a:spcAft>
                    <a:spcPts val="300"/>
                  </a:spcAft>
                </a:pPr>
                <a:r>
                  <a:rPr lang="en-US"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outer diameter of the cable over the neutral strands</a:t>
                </a:r>
              </a:p>
              <a:p>
                <a:pPr marL="0" indent="0" algn="just">
                  <a:buNone/>
                </a:pPr>
                <a:endParaRPr lang="en-US" dirty="0"/>
              </a:p>
            </p:txBody>
          </p:sp>
        </mc:Choice>
        <mc:Fallback>
          <p:sp>
            <p:nvSpPr>
              <p:cNvPr id="3" name="Content Placeholder 2">
                <a:extLst>
                  <a:ext uri="{FF2B5EF4-FFF2-40B4-BE49-F238E27FC236}">
                    <a16:creationId xmlns:a16="http://schemas.microsoft.com/office/drawing/2014/main" id="{DE9C3873-1D49-4868-BA3C-B5DC84F21056}"/>
                  </a:ext>
                </a:extLst>
              </p:cNvPr>
              <p:cNvSpPr>
                <a:spLocks noGrp="1" noRot="1" noChangeAspect="1" noMove="1" noResize="1" noEditPoints="1" noAdjustHandles="1" noChangeArrowheads="1" noChangeShapeType="1" noTextEdit="1"/>
              </p:cNvSpPr>
              <p:nvPr>
                <p:ph idx="1"/>
              </p:nvPr>
            </p:nvSpPr>
            <p:spPr>
              <a:xfrm>
                <a:off x="456569" y="659404"/>
                <a:ext cx="5867400" cy="5350871"/>
              </a:xfrm>
              <a:blipFill>
                <a:blip r:embed="rId2"/>
                <a:stretch>
                  <a:fillRect l="-2183" t="-797" r="-1663" b="-2506"/>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2BC2574-4062-41A1-A092-C9FD708F8F6F}"/>
              </a:ext>
            </a:extLst>
          </p:cNvPr>
          <p:cNvSpPr>
            <a:spLocks noGrp="1"/>
          </p:cNvSpPr>
          <p:nvPr>
            <p:ph type="sldNum" sz="quarter" idx="12"/>
          </p:nvPr>
        </p:nvSpPr>
        <p:spPr/>
        <p:txBody>
          <a:bodyPr/>
          <a:lstStyle/>
          <a:p>
            <a:fld id="{98783A6C-F2E5-470E-8F07-6DF2D28172F3}" type="slidenum">
              <a:rPr lang="en-US" smtClean="0"/>
              <a:t>36</a:t>
            </a:fld>
            <a:endParaRPr lang="en-US"/>
          </a:p>
        </p:txBody>
      </p:sp>
      <p:sp>
        <p:nvSpPr>
          <p:cNvPr id="6" name="Title 1">
            <a:extLst>
              <a:ext uri="{FF2B5EF4-FFF2-40B4-BE49-F238E27FC236}">
                <a16:creationId xmlns:a16="http://schemas.microsoft.com/office/drawing/2014/main" id="{A72FCE62-3EF7-4300-A44E-76D0BDB095B4}"/>
              </a:ext>
            </a:extLst>
          </p:cNvPr>
          <p:cNvSpPr>
            <a:spLocks noGrp="1"/>
          </p:cNvSpPr>
          <p:nvPr>
            <p:ph type="title"/>
          </p:nvPr>
        </p:nvSpPr>
        <p:spPr>
          <a:xfrm>
            <a:off x="457200" y="152400"/>
            <a:ext cx="8229600" cy="625475"/>
          </a:xfrm>
        </p:spPr>
        <p:txBody>
          <a:bodyPr/>
          <a:lstStyle/>
          <a:p>
            <a:r>
              <a:rPr lang="en-US" sz="2800" dirty="0"/>
              <a:t>5.2 Concentric Neutral Cables</a:t>
            </a:r>
            <a:endParaRPr lang="en-US" sz="2400" dirty="0"/>
          </a:p>
        </p:txBody>
      </p:sp>
      <p:pic>
        <p:nvPicPr>
          <p:cNvPr id="7" name="Picture 6">
            <a:extLst>
              <a:ext uri="{FF2B5EF4-FFF2-40B4-BE49-F238E27FC236}">
                <a16:creationId xmlns:a16="http://schemas.microsoft.com/office/drawing/2014/main" id="{D2EE7D54-8A70-4ACB-BA5F-D9D72B776656}"/>
              </a:ext>
            </a:extLst>
          </p:cNvPr>
          <p:cNvPicPr>
            <a:picLocks noChangeAspect="1"/>
          </p:cNvPicPr>
          <p:nvPr/>
        </p:nvPicPr>
        <p:blipFill>
          <a:blip r:embed="rId3"/>
          <a:stretch>
            <a:fillRect/>
          </a:stretch>
        </p:blipFill>
        <p:spPr>
          <a:xfrm>
            <a:off x="6323969" y="1983667"/>
            <a:ext cx="2362831" cy="1731291"/>
          </a:xfrm>
          <a:prstGeom prst="rect">
            <a:avLst/>
          </a:prstGeom>
        </p:spPr>
      </p:pic>
      <p:sp>
        <p:nvSpPr>
          <p:cNvPr id="8" name="TextBox 7">
            <a:extLst>
              <a:ext uri="{FF2B5EF4-FFF2-40B4-BE49-F238E27FC236}">
                <a16:creationId xmlns:a16="http://schemas.microsoft.com/office/drawing/2014/main" id="{08CCD1C3-C571-4B1D-A351-3CEAEE1807C2}"/>
              </a:ext>
            </a:extLst>
          </p:cNvPr>
          <p:cNvSpPr txBox="1"/>
          <p:nvPr/>
        </p:nvSpPr>
        <p:spPr>
          <a:xfrm>
            <a:off x="6728658" y="3819134"/>
            <a:ext cx="1806822" cy="415498"/>
          </a:xfrm>
          <a:prstGeom prst="rect">
            <a:avLst/>
          </a:prstGeom>
          <a:noFill/>
        </p:spPr>
        <p:txBody>
          <a:bodyPr wrap="square" rtlCol="0">
            <a:spAutoFit/>
          </a:bodyPr>
          <a:lstStyle/>
          <a:p>
            <a:r>
              <a:rPr lang="en-US" sz="1050" dirty="0">
                <a:latin typeface="Calibri" panose="020F0502020204030204" pitchFamily="34" charset="0"/>
                <a:cs typeface="Calibri" panose="020F0502020204030204" pitchFamily="34" charset="0"/>
              </a:rPr>
              <a:t>Fig: Single-Phase cable with Concentric Neutral</a:t>
            </a:r>
          </a:p>
        </p:txBody>
      </p:sp>
      <p:sp>
        <p:nvSpPr>
          <p:cNvPr id="2" name="Footer Placeholder 4">
            <a:extLst>
              <a:ext uri="{FF2B5EF4-FFF2-40B4-BE49-F238E27FC236}">
                <a16:creationId xmlns:a16="http://schemas.microsoft.com/office/drawing/2014/main" id="{FF721290-AA5E-2904-2830-09E55E52EFF3}"/>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409003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E9C3873-1D49-4868-BA3C-B5DC84F21056}"/>
                  </a:ext>
                </a:extLst>
              </p:cNvPr>
              <p:cNvSpPr>
                <a:spLocks noGrp="1"/>
              </p:cNvSpPr>
              <p:nvPr>
                <p:ph idx="1"/>
              </p:nvPr>
            </p:nvSpPr>
            <p:spPr>
              <a:xfrm>
                <a:off x="457199" y="777870"/>
                <a:ext cx="8229599" cy="5032379"/>
              </a:xfrm>
            </p:spPr>
            <p:txBody>
              <a:bodyPr/>
              <a:lstStyle/>
              <a:p>
                <a:pPr marL="0" indent="0" algn="just">
                  <a:buNone/>
                </a:pPr>
                <a:r>
                  <a:rPr lang="en-US" sz="2800" dirty="0">
                    <a:solidFill>
                      <a:srgbClr val="C00000"/>
                    </a:solidFill>
                    <a:latin typeface="Calibri" panose="020F0502020204030204" pitchFamily="34" charset="0"/>
                    <a:cs typeface="Calibri" panose="020F0502020204030204" pitchFamily="34" charset="0"/>
                  </a:rPr>
                  <a:t>5.2.1 Single‐phase Cable</a:t>
                </a:r>
              </a:p>
              <a:p>
                <a:pPr marL="0" indent="0" algn="just">
                  <a:buNone/>
                </a:pPr>
                <a:r>
                  <a:rPr lang="en-US" sz="2400" b="1" dirty="0">
                    <a:solidFill>
                      <a:schemeClr val="tx1"/>
                    </a:solidFill>
                    <a:latin typeface="Calibri" panose="020F0502020204030204" pitchFamily="34" charset="0"/>
                    <a:cs typeface="Calibri" panose="020F0502020204030204" pitchFamily="34" charset="0"/>
                  </a:rPr>
                  <a:t>Terminologies </a:t>
                </a:r>
                <a14:m>
                  <m:oMath xmlns:m="http://schemas.openxmlformats.org/officeDocument/2006/math">
                    <m:r>
                      <a:rPr lang="en-US" sz="2400" b="1"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300"/>
                  </a:spcBef>
                  <a:spcAft>
                    <a:spcPts val="300"/>
                  </a:spcAft>
                </a:pPr>
                <a14:m>
                  <m:oMath xmlns:m="http://schemas.openxmlformats.org/officeDocument/2006/math">
                    <m:sSub>
                      <m:sSubPr>
                        <m:ctrlP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𝑫</m:t>
                        </m:r>
                      </m:e>
                      <m:sub>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𝒔</m:t>
                        </m:r>
                      </m:sub>
                    </m:sSub>
                  </m:oMath>
                </a14:m>
                <a:r>
                  <a:rPr lang="en-US"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diameter of the individual neutral stands</a:t>
                </a:r>
              </a:p>
              <a:p>
                <a:pPr algn="just">
                  <a:spcBef>
                    <a:spcPts val="300"/>
                  </a:spcBef>
                  <a:spcAft>
                    <a:spcPts val="300"/>
                  </a:spcAft>
                </a:pP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𝐆𝐌𝐑</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sub>
                    </m:sSub>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geometric mean radius of the phase conductor</a:t>
                </a:r>
              </a:p>
              <a:p>
                <a:pPr algn="just">
                  <a:spcBef>
                    <a:spcPts val="300"/>
                  </a:spcBef>
                  <a:spcAft>
                    <a:spcPts val="300"/>
                  </a:spcAft>
                </a:pP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𝐆𝐌𝐑</m:t>
                        </m:r>
                      </m:e>
                      <m:sub>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𝒏</m:t>
                        </m:r>
                      </m:sub>
                    </m:sSub>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geometric mean radius of each neutral strand</a:t>
                </a:r>
              </a:p>
              <a:p>
                <a:pPr algn="just">
                  <a:spcBef>
                    <a:spcPts val="300"/>
                  </a:spcBef>
                  <a:spcAft>
                    <a:spcPts val="300"/>
                  </a:spcAft>
                </a:pPr>
                <a14:m>
                  <m:oMath xmlns:m="http://schemas.openxmlformats.org/officeDocument/2006/math">
                    <m:sSub>
                      <m:sSubPr>
                        <m:ctrlP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𝑮𝑴𝑹</m:t>
                        </m:r>
                      </m:e>
                      <m:sub>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𝑵</m:t>
                        </m:r>
                      </m:sub>
                    </m:sSub>
                  </m:oMath>
                </a14:m>
                <a:r>
                  <a:rPr lang="en-US"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geometric mean radius of ensemble of neutral strands of each phase</a:t>
                </a:r>
              </a:p>
              <a:p>
                <a:pPr algn="just">
                  <a:spcBef>
                    <a:spcPts val="300"/>
                  </a:spcBef>
                  <a:spcAft>
                    <a:spcPts val="300"/>
                  </a:spcAft>
                </a:pPr>
                <a14:m>
                  <m:oMath xmlns:m="http://schemas.openxmlformats.org/officeDocument/2006/math">
                    <m:sSub>
                      <m:sSubPr>
                        <m:ctrlP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𝑫</m:t>
                        </m:r>
                      </m:e>
                      <m:sub>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𝒂𝒏</m:t>
                        </m:r>
                      </m:sub>
                    </m:sSub>
                  </m:oMath>
                </a14:m>
                <a:r>
                  <a:rPr lang="en-US"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distance from the center of each neutral strand to the center of the phase conductor </a:t>
                </a:r>
              </a:p>
              <a:p>
                <a:pPr algn="just">
                  <a:spcBef>
                    <a:spcPts val="300"/>
                  </a:spcBef>
                  <a:spcAft>
                    <a:spcPts val="300"/>
                  </a:spcAft>
                </a:pPr>
                <a14:m>
                  <m:oMath xmlns:m="http://schemas.openxmlformats.org/officeDocument/2006/math">
                    <m:sSub>
                      <m:sSubPr>
                        <m:ctrlP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sub>
                    </m:sSub>
                  </m:oMath>
                </a14:m>
                <a:r>
                  <a:rPr lang="en-US"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resistance of the phase conductor in </a:t>
                </a:r>
                <a14:m>
                  <m:oMath xmlns:m="http://schemas.openxmlformats.org/officeDocument/2006/math">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mile</a:t>
                </a:r>
              </a:p>
              <a:p>
                <a:pPr algn="just">
                  <a:spcBef>
                    <a:spcPts val="300"/>
                  </a:spcBef>
                  <a:spcAft>
                    <a:spcPts val="300"/>
                  </a:spcAft>
                </a:pP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𝒏</m:t>
                        </m:r>
                      </m:sub>
                    </m:sSub>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resistance of a single neutral strand in </a:t>
                </a:r>
                <a14:m>
                  <m:oMath xmlns:m="http://schemas.openxmlformats.org/officeDocument/2006/math">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mile.</a:t>
                </a:r>
              </a:p>
              <a:p>
                <a:pPr marL="0" indent="0" algn="just">
                  <a:buNone/>
                </a:pPr>
                <a:endParaRPr lang="en-US" dirty="0"/>
              </a:p>
            </p:txBody>
          </p:sp>
        </mc:Choice>
        <mc:Fallback>
          <p:sp>
            <p:nvSpPr>
              <p:cNvPr id="3" name="Content Placeholder 2">
                <a:extLst>
                  <a:ext uri="{FF2B5EF4-FFF2-40B4-BE49-F238E27FC236}">
                    <a16:creationId xmlns:a16="http://schemas.microsoft.com/office/drawing/2014/main" id="{DE9C3873-1D49-4868-BA3C-B5DC84F21056}"/>
                  </a:ext>
                </a:extLst>
              </p:cNvPr>
              <p:cNvSpPr>
                <a:spLocks noGrp="1" noRot="1" noChangeAspect="1" noMove="1" noResize="1" noEditPoints="1" noAdjustHandles="1" noChangeArrowheads="1" noChangeShapeType="1" noTextEdit="1"/>
              </p:cNvSpPr>
              <p:nvPr>
                <p:ph idx="1"/>
              </p:nvPr>
            </p:nvSpPr>
            <p:spPr>
              <a:xfrm>
                <a:off x="457199" y="777870"/>
                <a:ext cx="8229599" cy="5032379"/>
              </a:xfrm>
              <a:blipFill>
                <a:blip r:embed="rId2"/>
                <a:stretch>
                  <a:fillRect l="-1481" t="-1212" r="-111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2BC2574-4062-41A1-A092-C9FD708F8F6F}"/>
              </a:ext>
            </a:extLst>
          </p:cNvPr>
          <p:cNvSpPr>
            <a:spLocks noGrp="1"/>
          </p:cNvSpPr>
          <p:nvPr>
            <p:ph type="sldNum" sz="quarter" idx="12"/>
          </p:nvPr>
        </p:nvSpPr>
        <p:spPr/>
        <p:txBody>
          <a:bodyPr/>
          <a:lstStyle/>
          <a:p>
            <a:fld id="{98783A6C-F2E5-470E-8F07-6DF2D28172F3}" type="slidenum">
              <a:rPr lang="en-US" smtClean="0"/>
              <a:t>37</a:t>
            </a:fld>
            <a:endParaRPr lang="en-US"/>
          </a:p>
        </p:txBody>
      </p:sp>
      <p:sp>
        <p:nvSpPr>
          <p:cNvPr id="6" name="Title 1">
            <a:extLst>
              <a:ext uri="{FF2B5EF4-FFF2-40B4-BE49-F238E27FC236}">
                <a16:creationId xmlns:a16="http://schemas.microsoft.com/office/drawing/2014/main" id="{A72FCE62-3EF7-4300-A44E-76D0BDB095B4}"/>
              </a:ext>
            </a:extLst>
          </p:cNvPr>
          <p:cNvSpPr>
            <a:spLocks noGrp="1"/>
          </p:cNvSpPr>
          <p:nvPr>
            <p:ph type="title"/>
          </p:nvPr>
        </p:nvSpPr>
        <p:spPr>
          <a:xfrm>
            <a:off x="457200" y="152400"/>
            <a:ext cx="8229600" cy="625475"/>
          </a:xfrm>
        </p:spPr>
        <p:txBody>
          <a:bodyPr/>
          <a:lstStyle/>
          <a:p>
            <a:r>
              <a:rPr lang="en-US" sz="2800" dirty="0"/>
              <a:t>5.2 Concentric Neutral Cables</a:t>
            </a:r>
            <a:endParaRPr lang="en-US" sz="2400" dirty="0"/>
          </a:p>
        </p:txBody>
      </p:sp>
      <p:sp>
        <p:nvSpPr>
          <p:cNvPr id="2" name="Footer Placeholder 4">
            <a:extLst>
              <a:ext uri="{FF2B5EF4-FFF2-40B4-BE49-F238E27FC236}">
                <a16:creationId xmlns:a16="http://schemas.microsoft.com/office/drawing/2014/main" id="{FF721290-AA5E-2904-2830-09E55E52EFF3}"/>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554093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E9C3873-1D49-4868-BA3C-B5DC84F21056}"/>
                  </a:ext>
                </a:extLst>
              </p:cNvPr>
              <p:cNvSpPr>
                <a:spLocks noGrp="1"/>
              </p:cNvSpPr>
              <p:nvPr>
                <p:ph idx="1"/>
              </p:nvPr>
            </p:nvSpPr>
            <p:spPr>
              <a:xfrm>
                <a:off x="457200" y="906087"/>
                <a:ext cx="8229600" cy="4951373"/>
              </a:xfrm>
            </p:spPr>
            <p:txBody>
              <a:bodyPr/>
              <a:lstStyle/>
              <a:p>
                <a:pPr algn="just">
                  <a:spcBef>
                    <a:spcPts val="0"/>
                  </a:spcBef>
                  <a:spcAft>
                    <a:spcPts val="1200"/>
                  </a:spcAft>
                  <a:buFont typeface="Wingdings" panose="05000000000000000000" pitchFamily="2" charset="2"/>
                  <a:buChar char="q"/>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Note that all the distances associated with cable geometry and configuration must be converted to feet (ft). Single subscript for resistance of phase and neutral conductors is used.</a:t>
                </a:r>
              </a:p>
              <a:p>
                <a:pPr algn="just">
                  <a:spcBef>
                    <a:spcPts val="0"/>
                  </a:spcBef>
                  <a:spcAft>
                    <a:spcPts val="1200"/>
                  </a:spcAft>
                  <a:buFont typeface="Wingdings" panose="05000000000000000000" pitchFamily="2" charset="2"/>
                  <a:buChar char="q"/>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Computation all the information that is needed for computation of line impedance:</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m:t>
                                </m:r>
                              </m:sub>
                            </m:sSub>
                            <m:r>
                              <a:rPr lang="en-US" sz="25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Sub>
                              </m:num>
                              <m:den>
                                <m:r>
                                  <a:rPr lang="en-US" sz="25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e>
                        </m:mr>
                        <m:mr>
                          <m:e>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5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GMR</m:t>
                                </m:r>
                              </m:e>
                              <m:sub>
                                <m: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25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5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m:t>
                                </m:r>
                              </m:sup>
                            </m:sSup>
                            <m:f>
                              <m:f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Sub>
                              </m:num>
                              <m:den>
                                <m:r>
                                  <a:rPr lang="en-US" sz="25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5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=0.7788</m:t>
                            </m:r>
                            <m:f>
                              <m:f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Sub>
                              </m:num>
                              <m:den>
                                <m:r>
                                  <a:rPr lang="en-US" sz="25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e>
                        </m:mr>
                      </m:m>
                    </m:oMath>
                  </m:oMathPara>
                </a14:m>
                <a:endParaRPr lang="en-US" sz="2500" dirty="0">
                  <a:solidFill>
                    <a:schemeClr val="tx1"/>
                  </a:solidFill>
                  <a:effectLst/>
                  <a:ea typeface="Calibri" panose="020F0502020204030204" pitchFamily="34" charset="0"/>
                  <a:cs typeface="Times New Roman" panose="02020603050405020304" pitchFamily="18" charset="0"/>
                </a:endParaRPr>
              </a:p>
              <a:p>
                <a:pPr algn="just">
                  <a:spcBef>
                    <a:spcPts val="0"/>
                  </a:spcBef>
                  <a:spcAft>
                    <a:spcPts val="1200"/>
                  </a:spcAft>
                </a:pPr>
                <a:endParaRPr lang="en-US" sz="1600" i="1" dirty="0">
                  <a:solidFill>
                    <a:schemeClr val="tx1"/>
                  </a:solidFill>
                  <a:effectLst/>
                  <a:ea typeface="Calibri" panose="020F0502020204030204" pitchFamily="34" charset="0"/>
                  <a:cs typeface="Times New Roman" panose="02020603050405020304" pitchFamily="18" charset="0"/>
                </a:endParaRPr>
              </a:p>
              <a:p>
                <a:pPr marL="0" indent="0">
                  <a:buNone/>
                </a:pPr>
                <a:endParaRPr lang="en-US" sz="1600" dirty="0">
                  <a:solidFill>
                    <a:schemeClr val="tx1"/>
                  </a:solidFill>
                </a:endParaRPr>
              </a:p>
            </p:txBody>
          </p:sp>
        </mc:Choice>
        <mc:Fallback>
          <p:sp>
            <p:nvSpPr>
              <p:cNvPr id="3" name="Content Placeholder 2">
                <a:extLst>
                  <a:ext uri="{FF2B5EF4-FFF2-40B4-BE49-F238E27FC236}">
                    <a16:creationId xmlns:a16="http://schemas.microsoft.com/office/drawing/2014/main" id="{DE9C3873-1D49-4868-BA3C-B5DC84F21056}"/>
                  </a:ext>
                </a:extLst>
              </p:cNvPr>
              <p:cNvSpPr>
                <a:spLocks noGrp="1" noRot="1" noChangeAspect="1" noMove="1" noResize="1" noEditPoints="1" noAdjustHandles="1" noChangeArrowheads="1" noChangeShapeType="1" noTextEdit="1"/>
              </p:cNvSpPr>
              <p:nvPr>
                <p:ph idx="1"/>
              </p:nvPr>
            </p:nvSpPr>
            <p:spPr>
              <a:xfrm>
                <a:off x="457200" y="906087"/>
                <a:ext cx="8229600" cy="4951373"/>
              </a:xfrm>
              <a:blipFill>
                <a:blip r:embed="rId2"/>
                <a:stretch>
                  <a:fillRect l="-667" t="-985" r="-118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2BC2574-4062-41A1-A092-C9FD708F8F6F}"/>
              </a:ext>
            </a:extLst>
          </p:cNvPr>
          <p:cNvSpPr>
            <a:spLocks noGrp="1"/>
          </p:cNvSpPr>
          <p:nvPr>
            <p:ph type="sldNum" sz="quarter" idx="12"/>
          </p:nvPr>
        </p:nvSpPr>
        <p:spPr/>
        <p:txBody>
          <a:bodyPr/>
          <a:lstStyle/>
          <a:p>
            <a:fld id="{98783A6C-F2E5-470E-8F07-6DF2D28172F3}" type="slidenum">
              <a:rPr lang="en-US" smtClean="0"/>
              <a:t>38</a:t>
            </a:fld>
            <a:endParaRPr lang="en-US"/>
          </a:p>
        </p:txBody>
      </p:sp>
      <p:sp>
        <p:nvSpPr>
          <p:cNvPr id="6" name="Title 1">
            <a:extLst>
              <a:ext uri="{FF2B5EF4-FFF2-40B4-BE49-F238E27FC236}">
                <a16:creationId xmlns:a16="http://schemas.microsoft.com/office/drawing/2014/main" id="{A72FCE62-3EF7-4300-A44E-76D0BDB095B4}"/>
              </a:ext>
            </a:extLst>
          </p:cNvPr>
          <p:cNvSpPr>
            <a:spLocks noGrp="1"/>
          </p:cNvSpPr>
          <p:nvPr>
            <p:ph type="title"/>
          </p:nvPr>
        </p:nvSpPr>
        <p:spPr>
          <a:xfrm>
            <a:off x="457200" y="152400"/>
            <a:ext cx="8229600" cy="625475"/>
          </a:xfrm>
        </p:spPr>
        <p:txBody>
          <a:bodyPr/>
          <a:lstStyle/>
          <a:p>
            <a:pPr marL="0" indent="0" algn="just">
              <a:buNone/>
            </a:pPr>
            <a:r>
              <a:rPr lang="en-US" sz="2800" dirty="0">
                <a:solidFill>
                  <a:srgbClr val="C00000"/>
                </a:solidFill>
                <a:latin typeface="Calibri" panose="020F0502020204030204" pitchFamily="34" charset="0"/>
                <a:cs typeface="Calibri" panose="020F0502020204030204" pitchFamily="34" charset="0"/>
              </a:rPr>
              <a:t>5.2.1 Single‐phase Cable</a:t>
            </a:r>
          </a:p>
        </p:txBody>
      </p:sp>
      <p:sp>
        <p:nvSpPr>
          <p:cNvPr id="7" name="Footer Placeholder 4">
            <a:extLst>
              <a:ext uri="{FF2B5EF4-FFF2-40B4-BE49-F238E27FC236}">
                <a16:creationId xmlns:a16="http://schemas.microsoft.com/office/drawing/2014/main" id="{2E04BD79-846B-D4FF-5185-824171DFC851}"/>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050366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E9C3873-1D49-4868-BA3C-B5DC84F21056}"/>
                  </a:ext>
                </a:extLst>
              </p:cNvPr>
              <p:cNvSpPr>
                <a:spLocks noGrp="1"/>
              </p:cNvSpPr>
              <p:nvPr>
                <p:ph idx="1"/>
              </p:nvPr>
            </p:nvSpPr>
            <p:spPr>
              <a:xfrm>
                <a:off x="457200" y="906087"/>
                <a:ext cx="8229600" cy="2652453"/>
              </a:xfrm>
            </p:spPr>
            <p:txBody>
              <a:bodyPr/>
              <a:lstStyle/>
              <a:p>
                <a:pPr algn="just">
                  <a:spcBef>
                    <a:spcPts val="0"/>
                  </a:spcBef>
                  <a:spcAft>
                    <a:spcPts val="1200"/>
                  </a:spcAft>
                  <a:buFont typeface="Wingdings" panose="05000000000000000000" pitchFamily="2" charset="2"/>
                  <a:buChar char="q"/>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Since the individual neutral stands are solid, the factor </a:t>
                </a:r>
                <a14:m>
                  <m:oMath xmlns:m="http://schemas.openxmlformats.org/officeDocument/2006/math">
                    <m:sSup>
                      <m:sSupPr>
                        <m:ctrlPr>
                          <a:rPr lang="en-US" sz="2500">
                            <a:solidFill>
                              <a:schemeClr val="tx1"/>
                            </a:solidFill>
                            <a:latin typeface="Calibri" panose="020F0502020204030204" pitchFamily="34" charset="0"/>
                            <a:ea typeface="Calibri" panose="020F0502020204030204" pitchFamily="34" charset="0"/>
                            <a:cs typeface="Calibri" panose="020F0502020204030204" pitchFamily="34" charset="0"/>
                          </a:rPr>
                        </m:ctrlPr>
                      </m:sSupPr>
                      <m:e>
                        <m:r>
                          <a:rPr lang="en-US" sz="2500">
                            <a:solidFill>
                              <a:schemeClr val="tx1"/>
                            </a:solidFill>
                            <a:latin typeface="Calibri" panose="020F0502020204030204" pitchFamily="34" charset="0"/>
                            <a:ea typeface="Calibri" panose="020F0502020204030204" pitchFamily="34" charset="0"/>
                            <a:cs typeface="Calibri" panose="020F0502020204030204" pitchFamily="34" charset="0"/>
                          </a:rPr>
                          <m:t>𝑒</m:t>
                        </m:r>
                      </m:e>
                      <m:sup>
                        <m:r>
                          <a:rPr lang="en-US" sz="2500">
                            <a:solidFill>
                              <a:schemeClr val="tx1"/>
                            </a:solidFill>
                            <a:latin typeface="Calibri" panose="020F0502020204030204" pitchFamily="34" charset="0"/>
                            <a:ea typeface="Calibri" panose="020F0502020204030204" pitchFamily="34" charset="0"/>
                            <a:cs typeface="Calibri" panose="020F0502020204030204" pitchFamily="34" charset="0"/>
                          </a:rPr>
                          <m:t>−1/4</m:t>
                        </m:r>
                      </m:sup>
                    </m:sSup>
                  </m:oMath>
                </a14:m>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 is used to compute its GMR. This factor accounts for the magnetic field internal to the conductor. In the next step, we compute </a:t>
                </a:r>
                <a14:m>
                  <m:oMath xmlns:m="http://schemas.openxmlformats.org/officeDocument/2006/math">
                    <m:sSub>
                      <m:sSubPr>
                        <m:ctrlPr>
                          <a:rPr lang="en-US" sz="2500">
                            <a:solidFill>
                              <a:schemeClr val="tx1"/>
                            </a:solidFill>
                            <a:latin typeface="Calibri" panose="020F0502020204030204" pitchFamily="34" charset="0"/>
                            <a:ea typeface="Calibri" panose="020F0502020204030204" pitchFamily="34" charset="0"/>
                            <a:cs typeface="Calibri" panose="020F0502020204030204" pitchFamily="34" charset="0"/>
                          </a:rPr>
                        </m:ctrlPr>
                      </m:sSubPr>
                      <m:e>
                        <m:r>
                          <m:rPr>
                            <m:sty m:val="p"/>
                          </m:rPr>
                          <a:rPr lang="en-US" sz="2500">
                            <a:solidFill>
                              <a:schemeClr val="tx1"/>
                            </a:solidFill>
                            <a:latin typeface="Calibri" panose="020F0502020204030204" pitchFamily="34" charset="0"/>
                            <a:ea typeface="Calibri" panose="020F0502020204030204" pitchFamily="34" charset="0"/>
                            <a:cs typeface="Calibri" panose="020F0502020204030204" pitchFamily="34" charset="0"/>
                          </a:rPr>
                          <m:t>GMR</m:t>
                        </m:r>
                      </m:e>
                      <m:sub>
                        <m:r>
                          <a:rPr lang="en-US" sz="2500">
                            <a:solidFill>
                              <a:schemeClr val="tx1"/>
                            </a:solidFill>
                            <a:latin typeface="Calibri" panose="020F0502020204030204" pitchFamily="34" charset="0"/>
                            <a:ea typeface="Calibri" panose="020F0502020204030204" pitchFamily="34" charset="0"/>
                            <a:cs typeface="Calibri" panose="020F0502020204030204" pitchFamily="34" charset="0"/>
                          </a:rPr>
                          <m:t>𝑁</m:t>
                        </m:r>
                      </m:sub>
                    </m:sSub>
                  </m:oMath>
                </a14:m>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5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GMR</m:t>
                          </m:r>
                        </m:e>
                        <m:sub>
                          <m: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sub>
                      </m:sSub>
                      <m:r>
                        <a:rPr lang="en-US" sz="25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deg>
                        <m:e>
                          <m: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25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5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GMR</m:t>
                              </m:r>
                            </m:e>
                            <m:sub>
                              <m: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sSup>
                            <m:s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m:t>
                                      </m:r>
                                    </m:sub>
                                  </m:sSub>
                                </m:e>
                              </m:d>
                            </m:e>
                            <m:sup>
                              <m:r>
                                <a:rPr lang="en-US" sz="25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25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5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p>
                        </m:e>
                      </m:rad>
                    </m:oMath>
                  </m:oMathPara>
                </a14:m>
                <a:endParaRPr lang="en-US" sz="2500" dirty="0">
                  <a:solidFill>
                    <a:schemeClr val="tx1"/>
                  </a:solidFill>
                  <a:effectLst/>
                  <a:ea typeface="Calibri" panose="020F0502020204030204" pitchFamily="34" charset="0"/>
                  <a:cs typeface="Times New Roman" panose="02020603050405020304" pitchFamily="18" charset="0"/>
                </a:endParaRPr>
              </a:p>
              <a:p>
                <a:pPr algn="just">
                  <a:spcBef>
                    <a:spcPts val="0"/>
                  </a:spcBef>
                  <a:spcAft>
                    <a:spcPts val="1200"/>
                  </a:spcAft>
                </a:pPr>
                <a:endParaRPr lang="en-US" sz="1600" i="1" dirty="0">
                  <a:solidFill>
                    <a:schemeClr val="tx1"/>
                  </a:solidFill>
                  <a:effectLst/>
                  <a:ea typeface="Calibri" panose="020F0502020204030204" pitchFamily="34" charset="0"/>
                  <a:cs typeface="Times New Roman" panose="02020603050405020304" pitchFamily="18" charset="0"/>
                </a:endParaRPr>
              </a:p>
              <a:p>
                <a:pPr marL="0" indent="0">
                  <a:buNone/>
                </a:pPr>
                <a:endParaRPr lang="en-US" sz="1600" dirty="0">
                  <a:solidFill>
                    <a:schemeClr val="tx1"/>
                  </a:solidFill>
                </a:endParaRPr>
              </a:p>
            </p:txBody>
          </p:sp>
        </mc:Choice>
        <mc:Fallback>
          <p:sp>
            <p:nvSpPr>
              <p:cNvPr id="3" name="Content Placeholder 2">
                <a:extLst>
                  <a:ext uri="{FF2B5EF4-FFF2-40B4-BE49-F238E27FC236}">
                    <a16:creationId xmlns:a16="http://schemas.microsoft.com/office/drawing/2014/main" id="{DE9C3873-1D49-4868-BA3C-B5DC84F21056}"/>
                  </a:ext>
                </a:extLst>
              </p:cNvPr>
              <p:cNvSpPr>
                <a:spLocks noGrp="1" noRot="1" noChangeAspect="1" noMove="1" noResize="1" noEditPoints="1" noAdjustHandles="1" noChangeArrowheads="1" noChangeShapeType="1" noTextEdit="1"/>
              </p:cNvSpPr>
              <p:nvPr>
                <p:ph idx="1"/>
              </p:nvPr>
            </p:nvSpPr>
            <p:spPr>
              <a:xfrm>
                <a:off x="457200" y="906087"/>
                <a:ext cx="8229600" cy="2652453"/>
              </a:xfrm>
              <a:blipFill>
                <a:blip r:embed="rId2"/>
                <a:stretch>
                  <a:fillRect l="-667" t="-1839" r="-118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2BC2574-4062-41A1-A092-C9FD708F8F6F}"/>
              </a:ext>
            </a:extLst>
          </p:cNvPr>
          <p:cNvSpPr>
            <a:spLocks noGrp="1"/>
          </p:cNvSpPr>
          <p:nvPr>
            <p:ph type="sldNum" sz="quarter" idx="12"/>
          </p:nvPr>
        </p:nvSpPr>
        <p:spPr/>
        <p:txBody>
          <a:bodyPr/>
          <a:lstStyle/>
          <a:p>
            <a:fld id="{98783A6C-F2E5-470E-8F07-6DF2D28172F3}" type="slidenum">
              <a:rPr lang="en-US" smtClean="0"/>
              <a:t>39</a:t>
            </a:fld>
            <a:endParaRPr lang="en-US"/>
          </a:p>
        </p:txBody>
      </p:sp>
      <p:sp>
        <p:nvSpPr>
          <p:cNvPr id="6" name="Title 1">
            <a:extLst>
              <a:ext uri="{FF2B5EF4-FFF2-40B4-BE49-F238E27FC236}">
                <a16:creationId xmlns:a16="http://schemas.microsoft.com/office/drawing/2014/main" id="{A72FCE62-3EF7-4300-A44E-76D0BDB095B4}"/>
              </a:ext>
            </a:extLst>
          </p:cNvPr>
          <p:cNvSpPr>
            <a:spLocks noGrp="1"/>
          </p:cNvSpPr>
          <p:nvPr>
            <p:ph type="title"/>
          </p:nvPr>
        </p:nvSpPr>
        <p:spPr>
          <a:xfrm>
            <a:off x="457200" y="152400"/>
            <a:ext cx="8229600" cy="625475"/>
          </a:xfrm>
        </p:spPr>
        <p:txBody>
          <a:bodyPr/>
          <a:lstStyle/>
          <a:p>
            <a:pPr marL="0" indent="0" algn="just">
              <a:buNone/>
            </a:pPr>
            <a:r>
              <a:rPr lang="en-US" sz="2800" dirty="0">
                <a:solidFill>
                  <a:srgbClr val="C00000"/>
                </a:solidFill>
                <a:latin typeface="Calibri" panose="020F0502020204030204" pitchFamily="34" charset="0"/>
                <a:cs typeface="Calibri" panose="020F0502020204030204" pitchFamily="34" charset="0"/>
              </a:rPr>
              <a:t>5.2.1 Single‐phase Cable</a:t>
            </a:r>
          </a:p>
        </p:txBody>
      </p:sp>
      <p:sp>
        <p:nvSpPr>
          <p:cNvPr id="7" name="Footer Placeholder 4">
            <a:extLst>
              <a:ext uri="{FF2B5EF4-FFF2-40B4-BE49-F238E27FC236}">
                <a16:creationId xmlns:a16="http://schemas.microsoft.com/office/drawing/2014/main" id="{2E04BD79-846B-D4FF-5185-824171DFC851}"/>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628602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2. Conductor Types and Sizes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199" y="906087"/>
            <a:ext cx="8410575" cy="5275638"/>
          </a:xfr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10000"/>
          </a:bodyPr>
          <a:lstStyle/>
          <a:p>
            <a:pPr marL="0" indent="0" algn="just">
              <a:spcBef>
                <a:spcPts val="0"/>
              </a:spcBef>
              <a:spcAft>
                <a:spcPts val="600"/>
              </a:spcAft>
              <a:buNone/>
            </a:pPr>
            <a:r>
              <a:rPr lang="en-US" sz="3000" dirty="0">
                <a:solidFill>
                  <a:srgbClr val="C00000"/>
                </a:solidFill>
                <a:latin typeface="Calibri" panose="020F0502020204030204" pitchFamily="34" charset="0"/>
                <a:cs typeface="Calibri" panose="020F0502020204030204" pitchFamily="34" charset="0"/>
              </a:rPr>
              <a:t>2.1 Sizes</a:t>
            </a:r>
          </a:p>
          <a:p>
            <a:pPr algn="just">
              <a:lnSpc>
                <a:spcPct val="130000"/>
              </a:lnSpc>
              <a:spcAft>
                <a:spcPts val="600"/>
              </a:spcAft>
              <a:buFont typeface="Wingdings" panose="05000000000000000000" pitchFamily="2" charset="2"/>
              <a:buChar char="q"/>
            </a:pPr>
            <a:r>
              <a:rPr lang="en-US" sz="2700" dirty="0">
                <a:solidFill>
                  <a:schemeClr val="tx1"/>
                </a:solidFill>
                <a:latin typeface="Calibri" panose="020F0502020204030204" pitchFamily="34" charset="0"/>
                <a:cs typeface="Calibri" panose="020F0502020204030204" pitchFamily="34" charset="0"/>
              </a:rPr>
              <a:t>These numbers start at 0000 (four zeros or four‐) to higher numbers. The conductors from 0000 to 0 are designated by the number followed by slash and a zero. For example, 0000 is called 4/0, and 0 is called 1/0 in utility jargon.</a:t>
            </a:r>
          </a:p>
          <a:p>
            <a:pPr algn="just">
              <a:lnSpc>
                <a:spcPct val="130000"/>
              </a:lnSpc>
              <a:spcAft>
                <a:spcPts val="600"/>
              </a:spcAft>
              <a:buFont typeface="Wingdings" panose="05000000000000000000" pitchFamily="2" charset="2"/>
              <a:buChar char="q"/>
            </a:pPr>
            <a:r>
              <a:rPr lang="en-US" sz="2700" dirty="0">
                <a:solidFill>
                  <a:schemeClr val="tx1"/>
                </a:solidFill>
                <a:latin typeface="Calibri" panose="020F0502020204030204" pitchFamily="34" charset="0"/>
                <a:cs typeface="Calibri" panose="020F0502020204030204" pitchFamily="34" charset="0"/>
              </a:rPr>
              <a:t>Conductors smaller than these go from #1 to #6. Conductors smaller than #6 are too small for distribution systems.</a:t>
            </a:r>
          </a:p>
          <a:p>
            <a:pPr algn="just">
              <a:lnSpc>
                <a:spcPct val="130000"/>
              </a:lnSpc>
              <a:spcAft>
                <a:spcPts val="600"/>
              </a:spcAft>
              <a:buFont typeface="Wingdings" panose="05000000000000000000" pitchFamily="2" charset="2"/>
              <a:buChar char="q"/>
            </a:pPr>
            <a:r>
              <a:rPr lang="en-US" sz="2700" dirty="0">
                <a:solidFill>
                  <a:schemeClr val="tx1"/>
                </a:solidFill>
                <a:latin typeface="Calibri" panose="020F0502020204030204" pitchFamily="34" charset="0"/>
                <a:cs typeface="Calibri" panose="020F0502020204030204" pitchFamily="34" charset="0"/>
              </a:rPr>
              <a:t>AWG sizes are also used for wires used in homes. Typically, house wiring uses #12 copper conductors. Extension cords use #14 to #18 copper conductors.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a:t>
            </a:fld>
            <a:endParaRPr lang="en-US"/>
          </a:p>
        </p:txBody>
      </p:sp>
      <p:sp>
        <p:nvSpPr>
          <p:cNvPr id="4" name="Footer Placeholder 4">
            <a:extLst>
              <a:ext uri="{FF2B5EF4-FFF2-40B4-BE49-F238E27FC236}">
                <a16:creationId xmlns:a16="http://schemas.microsoft.com/office/drawing/2014/main" id="{8ACDD655-D4FA-95FA-CDB4-821570F28962}"/>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573245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E9C3873-1D49-4868-BA3C-B5DC84F21056}"/>
                  </a:ext>
                </a:extLst>
              </p:cNvPr>
              <p:cNvSpPr>
                <a:spLocks noGrp="1"/>
              </p:cNvSpPr>
              <p:nvPr>
                <p:ph idx="1"/>
              </p:nvPr>
            </p:nvSpPr>
            <p:spPr>
              <a:xfrm>
                <a:off x="355600" y="946193"/>
                <a:ext cx="8686800" cy="4951373"/>
              </a:xfrm>
            </p:spPr>
            <p:txBody>
              <a:bodyPr/>
              <a:lstStyle/>
              <a:p>
                <a:pPr algn="just">
                  <a:spcBef>
                    <a:spcPts val="0"/>
                  </a:spcBef>
                  <a:spcAft>
                    <a:spcPts val="1200"/>
                  </a:spcAft>
                  <a:buFont typeface="Wingdings" panose="05000000000000000000" pitchFamily="2" charset="2"/>
                  <a:buChar char="q"/>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Now, we can compute self‐impedance of the phase and equivalent neutral conductor and mutual impedance: </a:t>
                </a:r>
              </a:p>
              <a:p>
                <a:pPr marL="0" indent="0" algn="ctr">
                  <a:spcBef>
                    <a:spcPts val="0"/>
                  </a:spcBef>
                  <a:spcAft>
                    <a:spcPts val="1200"/>
                  </a:spcAft>
                  <a:buNone/>
                </a:pPr>
                <a:r>
                  <a:rPr lang="en-US" sz="2400" dirty="0">
                    <a:solidFill>
                      <a:schemeClr val="tx1"/>
                    </a:solidFill>
                    <a:effectLst/>
                    <a:ea typeface="Calibri" panose="020F0502020204030204" pitchFamily="34" charset="0"/>
                    <a:cs typeface="Times New Roman" panose="02020603050405020304" pitchFamily="18" charset="0"/>
                  </a:rPr>
                  <a:t> </a:t>
                </a:r>
                <a14:m>
                  <m:oMath xmlns:m="http://schemas.openxmlformats.org/officeDocument/2006/math">
                    <m:m>
                      <m:mPr>
                        <m:plcHide m:val="on"/>
                        <m:mcs>
                          <m:mc>
                            <m:mcPr>
                              <m:count m:val="2"/>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400" i="1">
                                  <a:solidFill>
                                    <a:schemeClr val="tx1"/>
                                  </a:solidFill>
                                  <a:effectLst/>
                                  <a:ea typeface="Calibri" panose="020F0502020204030204" pitchFamily="34" charset="0"/>
                                  <a:cs typeface="Times New Roman" panose="02020603050405020304" pitchFamily="18" charset="0"/>
                                </a:rPr>
                                <m:t>aag</m:t>
                              </m:r>
                              <m:r>
                                <m:rPr>
                                  <m:nor/>
                                </m:rPr>
                                <a:rPr lang="en-US" sz="2400" i="1">
                                  <a:solidFill>
                                    <a:schemeClr val="tx1"/>
                                  </a:solidFill>
                                  <a:effectLst/>
                                  <a:ea typeface="Calibri" panose="020F0502020204030204" pitchFamily="34" charset="0"/>
                                  <a:cs typeface="Times New Roman" panose="02020603050405020304" pitchFamily="18" charset="0"/>
                                </a:rPr>
                                <m:t> </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+0.00159</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e>
                          </m:d>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𝑓𝑙𝑜𝑔</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num>
                                        <m:den>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den>
                                      </m:f>
                                    </m:e>
                                  </m:rad>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𝐺𝑀𝑅</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sub>
                                  </m:sSub>
                                </m:den>
                              </m:f>
                            </m:e>
                          </m:d>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𝛺</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𝑚𝑖𝑙𝑒</m:t>
                          </m:r>
                        </m:e>
                      </m:mr>
                      <m:mr>
                        <m:e/>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400" i="1">
                                  <a:solidFill>
                                    <a:schemeClr val="tx1"/>
                                  </a:solidFill>
                                  <a:effectLst/>
                                  <a:ea typeface="Calibri" panose="020F0502020204030204" pitchFamily="34" charset="0"/>
                                  <a:cs typeface="Times New Roman" panose="02020603050405020304" pitchFamily="18" charset="0"/>
                                </a:rPr>
                                <m:t>nng</m:t>
                              </m:r>
                              <m:r>
                                <m:rPr>
                                  <m:nor/>
                                </m:rPr>
                                <a:rPr lang="en-US" sz="2400" i="1">
                                  <a:solidFill>
                                    <a:schemeClr val="tx1"/>
                                  </a:solidFill>
                                  <a:effectLst/>
                                  <a:ea typeface="Calibri" panose="020F0502020204030204" pitchFamily="34" charset="0"/>
                                  <a:cs typeface="Times New Roman" panose="02020603050405020304" pitchFamily="18" charset="0"/>
                                </a:rPr>
                                <m:t> </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+0.00159</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e>
                          </m:d>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𝑓𝑙𝑜𝑔</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num>
                                        <m:den>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den>
                                      </m:f>
                                    </m:e>
                                  </m:rad>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𝐺𝑀𝑅</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sub>
                                  </m:sSub>
                                </m:den>
                              </m:f>
                            </m:e>
                          </m:d>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𝛺</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𝑚𝑖𝑙𝑒</m:t>
                          </m:r>
                        </m:e>
                      </m:mr>
                      <m:mr>
                        <m:e/>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400" i="1">
                                  <a:solidFill>
                                    <a:schemeClr val="tx1"/>
                                  </a:solidFill>
                                  <a:effectLst/>
                                  <a:ea typeface="Calibri" panose="020F0502020204030204" pitchFamily="34" charset="0"/>
                                  <a:cs typeface="Times New Roman" panose="02020603050405020304" pitchFamily="18" charset="0"/>
                                </a:rPr>
                                <m:t>ang</m:t>
                              </m:r>
                              <m:r>
                                <m:rPr>
                                  <m:nor/>
                                </m:rPr>
                                <a:rPr lang="en-US" sz="2400" i="1">
                                  <a:solidFill>
                                    <a:schemeClr val="tx1"/>
                                  </a:solidFill>
                                  <a:effectLst/>
                                  <a:ea typeface="Calibri" panose="020F0502020204030204" pitchFamily="34" charset="0"/>
                                  <a:cs typeface="Times New Roman" panose="02020603050405020304" pitchFamily="18" charset="0"/>
                                </a:rPr>
                                <m:t> </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400" i="1">
                                  <a:solidFill>
                                    <a:schemeClr val="tx1"/>
                                  </a:solidFill>
                                  <a:effectLst/>
                                  <a:ea typeface="Calibri" panose="020F0502020204030204" pitchFamily="34" charset="0"/>
                                  <a:cs typeface="Times New Roman" panose="02020603050405020304" pitchFamily="18" charset="0"/>
                                </a:rPr>
                                <m:t>nag</m:t>
                              </m:r>
                              <m:r>
                                <m:rPr>
                                  <m:nor/>
                                </m:rPr>
                                <a:rPr lang="en-US" sz="2400" i="1">
                                  <a:solidFill>
                                    <a:schemeClr val="tx1"/>
                                  </a:solidFill>
                                  <a:effectLst/>
                                  <a:ea typeface="Calibri" panose="020F0502020204030204" pitchFamily="34" charset="0"/>
                                  <a:cs typeface="Times New Roman" panose="02020603050405020304" pitchFamily="18" charset="0"/>
                                </a:rPr>
                                <m:t> </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=0.00159</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𝑓𝑙𝑜𝑔</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num>
                                        <m:den>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den>
                                      </m:f>
                                    </m:e>
                                  </m:rad>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m:t>
                                      </m:r>
                                    </m:sub>
                                  </m:sSub>
                                </m:den>
                              </m:f>
                            </m:e>
                          </m:d>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𝛺</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𝑚𝑖𝑙𝑒</m:t>
                          </m:r>
                        </m:e>
                      </m:mr>
                    </m:m>
                  </m:oMath>
                </a14:m>
                <a:endParaRPr lang="en-US" sz="1600" dirty="0">
                  <a:solidFill>
                    <a:schemeClr val="tx1"/>
                  </a:solidFill>
                  <a:effectLst/>
                  <a:ea typeface="Calibri" panose="020F0502020204030204" pitchFamily="34" charset="0"/>
                  <a:cs typeface="Times New Roman" panose="02020603050405020304" pitchFamily="18" charset="0"/>
                </a:endParaRPr>
              </a:p>
              <a:p>
                <a:pPr marL="0" indent="0">
                  <a:buNone/>
                </a:pPr>
                <a:endParaRPr lang="en-US" sz="1600" dirty="0">
                  <a:solidFill>
                    <a:schemeClr val="tx1"/>
                  </a:solidFill>
                </a:endParaRPr>
              </a:p>
            </p:txBody>
          </p:sp>
        </mc:Choice>
        <mc:Fallback>
          <p:sp>
            <p:nvSpPr>
              <p:cNvPr id="3" name="Content Placeholder 2">
                <a:extLst>
                  <a:ext uri="{FF2B5EF4-FFF2-40B4-BE49-F238E27FC236}">
                    <a16:creationId xmlns:a16="http://schemas.microsoft.com/office/drawing/2014/main" id="{DE9C3873-1D49-4868-BA3C-B5DC84F21056}"/>
                  </a:ext>
                </a:extLst>
              </p:cNvPr>
              <p:cNvSpPr>
                <a:spLocks noGrp="1" noRot="1" noChangeAspect="1" noMove="1" noResize="1" noEditPoints="1" noAdjustHandles="1" noChangeArrowheads="1" noChangeShapeType="1" noTextEdit="1"/>
              </p:cNvSpPr>
              <p:nvPr>
                <p:ph idx="1"/>
              </p:nvPr>
            </p:nvSpPr>
            <p:spPr>
              <a:xfrm>
                <a:off x="355600" y="946193"/>
                <a:ext cx="8686800" cy="4951373"/>
              </a:xfrm>
              <a:blipFill>
                <a:blip r:embed="rId2"/>
                <a:stretch>
                  <a:fillRect l="-632" t="-862" r="-119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2BC2574-4062-41A1-A092-C9FD708F8F6F}"/>
              </a:ext>
            </a:extLst>
          </p:cNvPr>
          <p:cNvSpPr>
            <a:spLocks noGrp="1"/>
          </p:cNvSpPr>
          <p:nvPr>
            <p:ph type="sldNum" sz="quarter" idx="12"/>
          </p:nvPr>
        </p:nvSpPr>
        <p:spPr/>
        <p:txBody>
          <a:bodyPr/>
          <a:lstStyle/>
          <a:p>
            <a:fld id="{98783A6C-F2E5-470E-8F07-6DF2D28172F3}" type="slidenum">
              <a:rPr lang="en-US" smtClean="0"/>
              <a:t>40</a:t>
            </a:fld>
            <a:endParaRPr lang="en-US"/>
          </a:p>
        </p:txBody>
      </p:sp>
      <p:sp>
        <p:nvSpPr>
          <p:cNvPr id="6" name="Title 1">
            <a:extLst>
              <a:ext uri="{FF2B5EF4-FFF2-40B4-BE49-F238E27FC236}">
                <a16:creationId xmlns:a16="http://schemas.microsoft.com/office/drawing/2014/main" id="{A72FCE62-3EF7-4300-A44E-76D0BDB095B4}"/>
              </a:ext>
            </a:extLst>
          </p:cNvPr>
          <p:cNvSpPr>
            <a:spLocks noGrp="1"/>
          </p:cNvSpPr>
          <p:nvPr>
            <p:ph type="title"/>
          </p:nvPr>
        </p:nvSpPr>
        <p:spPr>
          <a:xfrm>
            <a:off x="457200" y="152400"/>
            <a:ext cx="8229600" cy="625475"/>
          </a:xfrm>
        </p:spPr>
        <p:txBody>
          <a:bodyPr/>
          <a:lstStyle/>
          <a:p>
            <a:r>
              <a:rPr lang="en-US" sz="2800" dirty="0">
                <a:solidFill>
                  <a:srgbClr val="C00000"/>
                </a:solidFill>
                <a:latin typeface="Calibri" panose="020F0502020204030204" pitchFamily="34" charset="0"/>
                <a:cs typeface="Calibri" panose="020F0502020204030204" pitchFamily="34" charset="0"/>
              </a:rPr>
              <a:t>5.2.1 Single‐phase Cable</a:t>
            </a:r>
            <a:endParaRPr lang="en-US" sz="2400" dirty="0"/>
          </a:p>
        </p:txBody>
      </p:sp>
      <p:sp>
        <p:nvSpPr>
          <p:cNvPr id="2" name="Footer Placeholder 4">
            <a:extLst>
              <a:ext uri="{FF2B5EF4-FFF2-40B4-BE49-F238E27FC236}">
                <a16:creationId xmlns:a16="http://schemas.microsoft.com/office/drawing/2014/main" id="{9FFA6F9F-224D-216A-D1CB-B723433D1CF9}"/>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64691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E9C3873-1D49-4868-BA3C-B5DC84F21056}"/>
                  </a:ext>
                </a:extLst>
              </p:cNvPr>
              <p:cNvSpPr>
                <a:spLocks noGrp="1"/>
              </p:cNvSpPr>
              <p:nvPr>
                <p:ph idx="1"/>
              </p:nvPr>
            </p:nvSpPr>
            <p:spPr>
              <a:xfrm>
                <a:off x="457200" y="906087"/>
                <a:ext cx="8229600" cy="4951373"/>
              </a:xfrm>
            </p:spPr>
            <p:txBody>
              <a:bodyPr/>
              <a:lstStyle/>
              <a:p>
                <a:pPr algn="just">
                  <a:spcBef>
                    <a:spcPts val="0"/>
                  </a:spcBef>
                  <a:spcAft>
                    <a:spcPts val="1200"/>
                  </a:spcAft>
                  <a:buFont typeface="Wingdings" panose="05000000000000000000" pitchFamily="2" charset="2"/>
                  <a:buChar char="q"/>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These impedances give the </a:t>
                </a:r>
                <a14:m>
                  <m:oMath xmlns:m="http://schemas.openxmlformats.org/officeDocument/2006/math">
                    <m:r>
                      <a:rPr lang="en-US" sz="2500">
                        <a:solidFill>
                          <a:schemeClr val="tx1"/>
                        </a:solidFill>
                        <a:latin typeface="Calibri" panose="020F0502020204030204" pitchFamily="34" charset="0"/>
                        <a:ea typeface="Calibri" panose="020F0502020204030204" pitchFamily="34" charset="0"/>
                        <a:cs typeface="Calibri" panose="020F0502020204030204" pitchFamily="34" charset="0"/>
                      </a:rPr>
                      <m:t>2×2</m:t>
                    </m:r>
                  </m:oMath>
                </a14:m>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 matrix of the cable, which is</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500">
                                        <a:solidFill>
                                          <a:schemeClr val="tx1"/>
                                        </a:solidFill>
                                        <a:effectLst/>
                                        <a:ea typeface="Calibri" panose="020F0502020204030204" pitchFamily="34" charset="0"/>
                                        <a:cs typeface="Times New Roman" panose="02020603050405020304" pitchFamily="18" charset="0"/>
                                      </a:rPr>
                                      <m:t>aag</m:t>
                                    </m:r>
                                    <m:r>
                                      <m:rPr>
                                        <m:nor/>
                                      </m:rPr>
                                      <a:rPr lang="en-US" sz="2500" i="1">
                                        <a:solidFill>
                                          <a:schemeClr val="tx1"/>
                                        </a:solidFill>
                                        <a:effectLst/>
                                        <a:ea typeface="Calibri" panose="020F0502020204030204" pitchFamily="34" charset="0"/>
                                        <a:cs typeface="Times New Roman" panose="02020603050405020304" pitchFamily="18" charset="0"/>
                                      </a:rPr>
                                      <m:t> </m:t>
                                    </m:r>
                                  </m:sub>
                                </m:sSub>
                              </m:e>
                              <m:e>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500">
                                        <a:solidFill>
                                          <a:schemeClr val="tx1"/>
                                        </a:solidFill>
                                        <a:effectLst/>
                                        <a:ea typeface="Calibri" panose="020F0502020204030204" pitchFamily="34" charset="0"/>
                                        <a:cs typeface="Times New Roman" panose="02020603050405020304" pitchFamily="18" charset="0"/>
                                      </a:rPr>
                                      <m:t>ang</m:t>
                                    </m:r>
                                    <m:r>
                                      <m:rPr>
                                        <m:nor/>
                                      </m:rPr>
                                      <a:rPr lang="en-US" sz="2500" i="1">
                                        <a:solidFill>
                                          <a:schemeClr val="tx1"/>
                                        </a:solidFill>
                                        <a:effectLst/>
                                        <a:ea typeface="Calibri" panose="020F0502020204030204" pitchFamily="34" charset="0"/>
                                        <a:cs typeface="Times New Roman" panose="02020603050405020304" pitchFamily="18" charset="0"/>
                                      </a:rPr>
                                      <m:t> </m:t>
                                    </m:r>
                                  </m:sub>
                                </m:sSub>
                              </m:e>
                            </m:mr>
                            <m:mr>
                              <m:e>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500">
                                        <a:solidFill>
                                          <a:schemeClr val="tx1"/>
                                        </a:solidFill>
                                        <a:effectLst/>
                                        <a:ea typeface="Calibri" panose="020F0502020204030204" pitchFamily="34" charset="0"/>
                                        <a:cs typeface="Times New Roman" panose="02020603050405020304" pitchFamily="18" charset="0"/>
                                      </a:rPr>
                                      <m:t>nag</m:t>
                                    </m:r>
                                    <m:r>
                                      <m:rPr>
                                        <m:nor/>
                                      </m:rPr>
                                      <a:rPr lang="en-US" sz="2500" i="1">
                                        <a:solidFill>
                                          <a:schemeClr val="tx1"/>
                                        </a:solidFill>
                                        <a:effectLst/>
                                        <a:ea typeface="Calibri" panose="020F0502020204030204" pitchFamily="34" charset="0"/>
                                        <a:cs typeface="Times New Roman" panose="02020603050405020304" pitchFamily="18" charset="0"/>
                                      </a:rPr>
                                      <m:t> </m:t>
                                    </m:r>
                                  </m:sub>
                                </m:sSub>
                              </m:e>
                              <m:e>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500">
                                        <a:solidFill>
                                          <a:schemeClr val="tx1"/>
                                        </a:solidFill>
                                        <a:effectLst/>
                                        <a:ea typeface="Calibri" panose="020F0502020204030204" pitchFamily="34" charset="0"/>
                                        <a:cs typeface="Times New Roman" panose="02020603050405020304" pitchFamily="18" charset="0"/>
                                      </a:rPr>
                                      <m:t>nng</m:t>
                                    </m:r>
                                    <m:r>
                                      <m:rPr>
                                        <m:nor/>
                                      </m:rPr>
                                      <a:rPr lang="en-US" sz="2500" i="1">
                                        <a:solidFill>
                                          <a:schemeClr val="tx1"/>
                                        </a:solidFill>
                                        <a:effectLst/>
                                        <a:ea typeface="Calibri" panose="020F0502020204030204" pitchFamily="34" charset="0"/>
                                        <a:cs typeface="Times New Roman" panose="02020603050405020304" pitchFamily="18" charset="0"/>
                                      </a:rPr>
                                      <m:t> </m:t>
                                    </m:r>
                                  </m:sub>
                                </m:sSub>
                              </m:e>
                            </m:mr>
                          </m:m>
                        </m:e>
                      </m:d>
                    </m:oMath>
                  </m:oMathPara>
                </a14:m>
                <a:endParaRPr lang="en-US" sz="2500" dirty="0">
                  <a:solidFill>
                    <a:schemeClr val="tx1"/>
                  </a:solidFill>
                  <a:effectLst/>
                  <a:ea typeface="Calibri" panose="020F0502020204030204" pitchFamily="34" charset="0"/>
                  <a:cs typeface="Times New Roman" panose="02020603050405020304" pitchFamily="18" charset="0"/>
                </a:endParaRPr>
              </a:p>
              <a:p>
                <a:pPr algn="just">
                  <a:spcBef>
                    <a:spcPts val="0"/>
                  </a:spcBef>
                  <a:spcAft>
                    <a:spcPts val="1200"/>
                  </a:spcAft>
                  <a:buFont typeface="Wingdings" panose="05000000000000000000" pitchFamily="2" charset="2"/>
                  <a:buChar char="q"/>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Finally, Kron's reduction is used to find the series impedance of the cable with an assumption that the neutrals are grounded.</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500">
                              <a:solidFill>
                                <a:schemeClr val="tx1"/>
                              </a:solidFill>
                              <a:effectLst/>
                              <a:ea typeface="Calibri" panose="020F0502020204030204" pitchFamily="34" charset="0"/>
                              <a:cs typeface="Times New Roman" panose="02020603050405020304" pitchFamily="18" charset="0"/>
                            </a:rPr>
                            <m:t>aag</m:t>
                          </m:r>
                          <m:r>
                            <m:rPr>
                              <m:nor/>
                            </m:rPr>
                            <a:rPr lang="en-US" sz="2500" i="1">
                              <a:solidFill>
                                <a:schemeClr val="tx1"/>
                              </a:solidFill>
                              <a:effectLst/>
                              <a:ea typeface="Calibri" panose="020F0502020204030204" pitchFamily="34" charset="0"/>
                              <a:cs typeface="Times New Roman" panose="02020603050405020304" pitchFamily="18" charset="0"/>
                            </a:rPr>
                            <m:t> </m:t>
                          </m:r>
                        </m:sub>
                        <m:sup>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500">
                                  <a:solidFill>
                                    <a:schemeClr val="tx1"/>
                                  </a:solidFill>
                                  <a:effectLst/>
                                  <a:ea typeface="Calibri" panose="020F0502020204030204" pitchFamily="34" charset="0"/>
                                  <a:cs typeface="Times New Roman" panose="02020603050405020304" pitchFamily="18" charset="0"/>
                                </a:rPr>
                                <m:t>aag</m:t>
                              </m:r>
                              <m:r>
                                <m:rPr>
                                  <m:nor/>
                                </m:rPr>
                                <a:rPr lang="en-US" sz="2500" i="1">
                                  <a:solidFill>
                                    <a:schemeClr val="tx1"/>
                                  </a:solidFill>
                                  <a:effectLst/>
                                  <a:ea typeface="Calibri" panose="020F0502020204030204" pitchFamily="34" charset="0"/>
                                  <a:cs typeface="Times New Roman" panose="02020603050405020304" pitchFamily="18" charset="0"/>
                                </a:rPr>
                                <m:t> </m:t>
                              </m:r>
                            </m:sub>
                          </m:s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500">
                                              <a:solidFill>
                                                <a:schemeClr val="tx1"/>
                                              </a:solidFill>
                                              <a:effectLst/>
                                              <a:ea typeface="Calibri" panose="020F0502020204030204" pitchFamily="34" charset="0"/>
                                              <a:cs typeface="Times New Roman" panose="02020603050405020304" pitchFamily="18" charset="0"/>
                                            </a:rPr>
                                            <m:t>ang</m:t>
                                          </m:r>
                                          <m:r>
                                            <m:rPr>
                                              <m:nor/>
                                            </m:rPr>
                                            <a:rPr lang="en-US" sz="2500" i="1">
                                              <a:solidFill>
                                                <a:schemeClr val="tx1"/>
                                              </a:solidFill>
                                              <a:effectLst/>
                                              <a:ea typeface="Calibri" panose="020F0502020204030204" pitchFamily="34" charset="0"/>
                                              <a:cs typeface="Times New Roman" panose="02020603050405020304" pitchFamily="18" charset="0"/>
                                            </a:rPr>
                                            <m:t> </m:t>
                                          </m:r>
                                        </m:sub>
                                      </m:sSub>
                                    </m:e>
                                  </m:d>
                                </m:e>
                                <m:sup>
                                  <m:r>
                                    <a:rPr lang="en-US" sz="25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num>
                            <m:den>
                              <m:sSub>
                                <m:sSubPr>
                                  <m:ctrlP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5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𝑛𝑛𝑔</m:t>
                                  </m:r>
                                </m:sub>
                              </m:sSub>
                            </m:den>
                          </m:f>
                        </m:e>
                      </m:d>
                    </m:oMath>
                  </m:oMathPara>
                </a14:m>
                <a:endParaRPr lang="en-US" sz="2500" dirty="0">
                  <a:solidFill>
                    <a:schemeClr val="tx1"/>
                  </a:solidFill>
                  <a:effectLst/>
                  <a:ea typeface="Calibri" panose="020F0502020204030204" pitchFamily="34" charset="0"/>
                  <a:cs typeface="Times New Roman" panose="02020603050405020304" pitchFamily="18" charset="0"/>
                </a:endParaRPr>
              </a:p>
              <a:p>
                <a:pPr marL="0" indent="0">
                  <a:buNone/>
                </a:pPr>
                <a:endParaRPr lang="en-US" sz="1600" dirty="0">
                  <a:solidFill>
                    <a:schemeClr val="tx1"/>
                  </a:solidFill>
                </a:endParaRPr>
              </a:p>
            </p:txBody>
          </p:sp>
        </mc:Choice>
        <mc:Fallback>
          <p:sp>
            <p:nvSpPr>
              <p:cNvPr id="3" name="Content Placeholder 2">
                <a:extLst>
                  <a:ext uri="{FF2B5EF4-FFF2-40B4-BE49-F238E27FC236}">
                    <a16:creationId xmlns:a16="http://schemas.microsoft.com/office/drawing/2014/main" id="{DE9C3873-1D49-4868-BA3C-B5DC84F21056}"/>
                  </a:ext>
                </a:extLst>
              </p:cNvPr>
              <p:cNvSpPr>
                <a:spLocks noGrp="1" noRot="1" noChangeAspect="1" noMove="1" noResize="1" noEditPoints="1" noAdjustHandles="1" noChangeArrowheads="1" noChangeShapeType="1" noTextEdit="1"/>
              </p:cNvSpPr>
              <p:nvPr>
                <p:ph idx="1"/>
              </p:nvPr>
            </p:nvSpPr>
            <p:spPr>
              <a:xfrm>
                <a:off x="457200" y="906087"/>
                <a:ext cx="8229600" cy="4951373"/>
              </a:xfrm>
              <a:blipFill>
                <a:blip r:embed="rId2"/>
                <a:stretch>
                  <a:fillRect l="-667" t="-985" r="-118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2BC2574-4062-41A1-A092-C9FD708F8F6F}"/>
              </a:ext>
            </a:extLst>
          </p:cNvPr>
          <p:cNvSpPr>
            <a:spLocks noGrp="1"/>
          </p:cNvSpPr>
          <p:nvPr>
            <p:ph type="sldNum" sz="quarter" idx="12"/>
          </p:nvPr>
        </p:nvSpPr>
        <p:spPr/>
        <p:txBody>
          <a:bodyPr/>
          <a:lstStyle/>
          <a:p>
            <a:fld id="{98783A6C-F2E5-470E-8F07-6DF2D28172F3}" type="slidenum">
              <a:rPr lang="en-US" smtClean="0"/>
              <a:t>41</a:t>
            </a:fld>
            <a:endParaRPr lang="en-US"/>
          </a:p>
        </p:txBody>
      </p:sp>
      <p:sp>
        <p:nvSpPr>
          <p:cNvPr id="6" name="Title 1">
            <a:extLst>
              <a:ext uri="{FF2B5EF4-FFF2-40B4-BE49-F238E27FC236}">
                <a16:creationId xmlns:a16="http://schemas.microsoft.com/office/drawing/2014/main" id="{A72FCE62-3EF7-4300-A44E-76D0BDB095B4}"/>
              </a:ext>
            </a:extLst>
          </p:cNvPr>
          <p:cNvSpPr>
            <a:spLocks noGrp="1"/>
          </p:cNvSpPr>
          <p:nvPr>
            <p:ph type="title"/>
          </p:nvPr>
        </p:nvSpPr>
        <p:spPr>
          <a:xfrm>
            <a:off x="457200" y="152400"/>
            <a:ext cx="8229600" cy="625475"/>
          </a:xfrm>
        </p:spPr>
        <p:txBody>
          <a:bodyPr/>
          <a:lstStyle/>
          <a:p>
            <a:r>
              <a:rPr lang="en-US" sz="2800" dirty="0">
                <a:solidFill>
                  <a:srgbClr val="C00000"/>
                </a:solidFill>
                <a:latin typeface="Calibri" panose="020F0502020204030204" pitchFamily="34" charset="0"/>
                <a:cs typeface="Calibri" panose="020F0502020204030204" pitchFamily="34" charset="0"/>
              </a:rPr>
              <a:t>5.2.1 Single‐phase Cable</a:t>
            </a:r>
            <a:endParaRPr lang="en-US" sz="2400" dirty="0"/>
          </a:p>
        </p:txBody>
      </p:sp>
      <p:sp>
        <p:nvSpPr>
          <p:cNvPr id="2" name="Footer Placeholder 4">
            <a:extLst>
              <a:ext uri="{FF2B5EF4-FFF2-40B4-BE49-F238E27FC236}">
                <a16:creationId xmlns:a16="http://schemas.microsoft.com/office/drawing/2014/main" id="{9FFA6F9F-224D-216A-D1CB-B723433D1CF9}"/>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584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47D57E7-83B5-4304-A8BA-C5B8A26895A4}"/>
              </a:ext>
            </a:extLst>
          </p:cNvPr>
          <p:cNvPicPr>
            <a:picLocks noGrp="1" noChangeAspect="1"/>
          </p:cNvPicPr>
          <p:nvPr>
            <p:ph idx="1"/>
          </p:nvPr>
        </p:nvPicPr>
        <p:blipFill>
          <a:blip r:embed="rId2"/>
          <a:stretch>
            <a:fillRect/>
          </a:stretch>
        </p:blipFill>
        <p:spPr>
          <a:xfrm>
            <a:off x="3248025" y="3993126"/>
            <a:ext cx="2647950" cy="1764135"/>
          </a:xfrm>
        </p:spPr>
      </p:pic>
      <p:sp>
        <p:nvSpPr>
          <p:cNvPr id="5" name="Slide Number Placeholder 4">
            <a:extLst>
              <a:ext uri="{FF2B5EF4-FFF2-40B4-BE49-F238E27FC236}">
                <a16:creationId xmlns:a16="http://schemas.microsoft.com/office/drawing/2014/main" id="{A2BC2574-4062-41A1-A092-C9FD708F8F6F}"/>
              </a:ext>
            </a:extLst>
          </p:cNvPr>
          <p:cNvSpPr>
            <a:spLocks noGrp="1"/>
          </p:cNvSpPr>
          <p:nvPr>
            <p:ph type="sldNum" sz="quarter" idx="12"/>
          </p:nvPr>
        </p:nvSpPr>
        <p:spPr/>
        <p:txBody>
          <a:bodyPr/>
          <a:lstStyle/>
          <a:p>
            <a:fld id="{98783A6C-F2E5-470E-8F07-6DF2D28172F3}" type="slidenum">
              <a:rPr lang="en-US" smtClean="0"/>
              <a:t>42</a:t>
            </a:fld>
            <a:endParaRPr lang="en-US"/>
          </a:p>
        </p:txBody>
      </p:sp>
      <p:sp>
        <p:nvSpPr>
          <p:cNvPr id="6" name="Title 1">
            <a:extLst>
              <a:ext uri="{FF2B5EF4-FFF2-40B4-BE49-F238E27FC236}">
                <a16:creationId xmlns:a16="http://schemas.microsoft.com/office/drawing/2014/main" id="{A72FCE62-3EF7-4300-A44E-76D0BDB095B4}"/>
              </a:ext>
            </a:extLst>
          </p:cNvPr>
          <p:cNvSpPr>
            <a:spLocks noGrp="1"/>
          </p:cNvSpPr>
          <p:nvPr>
            <p:ph type="title"/>
          </p:nvPr>
        </p:nvSpPr>
        <p:spPr>
          <a:xfrm>
            <a:off x="457200" y="152400"/>
            <a:ext cx="8229600" cy="625475"/>
          </a:xfrm>
        </p:spPr>
        <p:txBody>
          <a:bodyPr/>
          <a:lstStyle/>
          <a:p>
            <a:r>
              <a:rPr lang="en-US" sz="2800" dirty="0"/>
              <a:t>5.2.2 Three‐phase Cable</a:t>
            </a:r>
            <a:endParaRPr lang="en-US" sz="2400" dirty="0"/>
          </a:p>
        </p:txBody>
      </p:sp>
      <p:sp>
        <p:nvSpPr>
          <p:cNvPr id="8" name="TextBox 7">
            <a:extLst>
              <a:ext uri="{FF2B5EF4-FFF2-40B4-BE49-F238E27FC236}">
                <a16:creationId xmlns:a16="http://schemas.microsoft.com/office/drawing/2014/main" id="{866D03EB-7B83-4C46-9F29-DD8FEE5BD6AD}"/>
              </a:ext>
            </a:extLst>
          </p:cNvPr>
          <p:cNvSpPr txBox="1"/>
          <p:nvPr/>
        </p:nvSpPr>
        <p:spPr>
          <a:xfrm>
            <a:off x="2264858" y="5757261"/>
            <a:ext cx="4664927" cy="253916"/>
          </a:xfrm>
          <a:prstGeom prst="rect">
            <a:avLst/>
          </a:prstGeom>
          <a:noFill/>
        </p:spPr>
        <p:txBody>
          <a:bodyPr wrap="square" rtlCol="0">
            <a:spAutoFit/>
          </a:bodyPr>
          <a:lstStyle/>
          <a:p>
            <a:pPr algn="just"/>
            <a:r>
              <a:rPr lang="en-US" sz="1050" dirty="0">
                <a:latin typeface="Calibri" panose="020F0502020204030204" pitchFamily="34" charset="0"/>
                <a:cs typeface="Calibri" panose="020F0502020204030204" pitchFamily="34" charset="0"/>
              </a:rPr>
              <a:t>Fig: Schematic of a three-phase cable with concentric neutral conductor</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ABBEAA24-8D44-4E48-9D08-511F9ADF5351}"/>
                  </a:ext>
                </a:extLst>
              </p:cNvPr>
              <p:cNvSpPr txBox="1"/>
              <p:nvPr/>
            </p:nvSpPr>
            <p:spPr>
              <a:xfrm>
                <a:off x="600074" y="777875"/>
                <a:ext cx="8229599" cy="3197735"/>
              </a:xfrm>
              <a:prstGeom prst="rect">
                <a:avLst/>
              </a:prstGeom>
              <a:noFill/>
            </p:spPr>
            <p:txBody>
              <a:bodyPr wrap="square" rtlCol="0">
                <a:spAutoFit/>
              </a:bodyPr>
              <a:lstStyle/>
              <a:p>
                <a:pPr marL="342891" indent="-342891" algn="just" eaLnBrk="1" hangingPunct="1">
                  <a:spcBef>
                    <a:spcPts val="0"/>
                  </a:spcBef>
                  <a:spcAft>
                    <a:spcPts val="1200"/>
                  </a:spcAft>
                  <a:buClr>
                    <a:srgbClr val="CE1126"/>
                  </a:buClr>
                  <a:buSzPct val="80000"/>
                  <a:buFont typeface="Wingdings" panose="05000000000000000000" pitchFamily="2" charset="2"/>
                  <a:buChar char="q"/>
                </a:pPr>
                <a:r>
                  <a:rPr lang="en-US" sz="2000" dirty="0">
                    <a:latin typeface="Calibri" panose="020F0502020204030204" pitchFamily="34" charset="0"/>
                    <a:ea typeface="Calibri" panose="020F0502020204030204" pitchFamily="34" charset="0"/>
                    <a:cs typeface="Calibri" panose="020F0502020204030204" pitchFamily="34" charset="0"/>
                  </a:rPr>
                  <a:t>An example of a three‐phase cable with concentric neutrals is provided in the Figure. </a:t>
                </a:r>
              </a:p>
              <a:p>
                <a:pPr marL="342891" indent="-342891" algn="just" eaLnBrk="1" hangingPunct="1">
                  <a:spcBef>
                    <a:spcPts val="0"/>
                  </a:spcBef>
                  <a:spcAft>
                    <a:spcPts val="1200"/>
                  </a:spcAft>
                  <a:buClr>
                    <a:srgbClr val="CE1126"/>
                  </a:buClr>
                  <a:buSzPct val="80000"/>
                  <a:buFont typeface="Wingdings" panose="05000000000000000000" pitchFamily="2" charset="2"/>
                  <a:buChar char="q"/>
                </a:pPr>
                <a:r>
                  <a:rPr lang="en-US" sz="2000" dirty="0">
                    <a:latin typeface="Calibri" panose="020F0502020204030204" pitchFamily="34" charset="0"/>
                    <a:ea typeface="Calibri" panose="020F0502020204030204" pitchFamily="34" charset="0"/>
                    <a:cs typeface="Calibri" panose="020F0502020204030204" pitchFamily="34" charset="0"/>
                  </a:rPr>
                  <a:t>The required quantities can be calculated in a manner similar to the single‐phase cable. Distances between the phase conductors are already specified. </a:t>
                </a:r>
              </a:p>
              <a:p>
                <a:pPr marL="342891" indent="-342891" algn="just" eaLnBrk="1" hangingPunct="1">
                  <a:spcBef>
                    <a:spcPts val="0"/>
                  </a:spcBef>
                  <a:spcAft>
                    <a:spcPts val="1200"/>
                  </a:spcAft>
                  <a:buClr>
                    <a:srgbClr val="CE1126"/>
                  </a:buClr>
                  <a:buSzPct val="80000"/>
                  <a:buFont typeface="Wingdings" panose="05000000000000000000" pitchFamily="2" charset="2"/>
                  <a:buChar char="q"/>
                </a:pPr>
                <a:r>
                  <a:rPr lang="en-US" sz="2000" dirty="0">
                    <a:latin typeface="Calibri" panose="020F0502020204030204" pitchFamily="34" charset="0"/>
                    <a:ea typeface="Calibri" panose="020F0502020204030204" pitchFamily="34" charset="0"/>
                    <a:cs typeface="Calibri" panose="020F0502020204030204" pitchFamily="34" charset="0"/>
                  </a:rPr>
                  <a:t>Equivalent distances of neutral strands of one conductor to the other phase conductors can be approximated by distances from the center of the conductor to other conductors. For example, the equivalent distance of phase a neutral strands to phase b conductor is: </a:t>
                </a:r>
                <a14:m>
                  <m:oMath xmlns:m="http://schemas.openxmlformats.org/officeDocument/2006/math">
                    <m:sSub>
                      <m:sSubPr>
                        <m:ctrlPr>
                          <a:rPr lang="en-US" sz="2000"/>
                        </m:ctrlPr>
                      </m:sSubPr>
                      <m:e>
                        <m:r>
                          <a:rPr lang="en-US" sz="2000"/>
                          <m:t>𝐷</m:t>
                        </m:r>
                      </m:e>
                      <m:sub>
                        <m:sSub>
                          <m:sSubPr>
                            <m:ctrlPr>
                              <a:rPr lang="en-US" sz="2000"/>
                            </m:ctrlPr>
                          </m:sSubPr>
                          <m:e>
                            <m:r>
                              <a:rPr lang="en-US" sz="2000"/>
                              <m:t>𝑛</m:t>
                            </m:r>
                          </m:e>
                          <m:sub>
                            <m:r>
                              <a:rPr lang="en-US" sz="2000"/>
                              <m:t>𝑎</m:t>
                            </m:r>
                          </m:sub>
                        </m:sSub>
                      </m:sub>
                    </m:sSub>
                    <m:r>
                      <a:rPr lang="en-US" sz="2000"/>
                      <m:t>=</m:t>
                    </m:r>
                    <m:sSub>
                      <m:sSubPr>
                        <m:ctrlPr>
                          <a:rPr lang="en-US" sz="2000"/>
                        </m:ctrlPr>
                      </m:sSubPr>
                      <m:e>
                        <m:r>
                          <a:rPr lang="en-US" sz="2000"/>
                          <m:t>𝑑</m:t>
                        </m:r>
                      </m:e>
                      <m:sub>
                        <m:r>
                          <a:rPr lang="en-US" sz="2000"/>
                          <m:t>𝑎𝑏</m:t>
                        </m:r>
                      </m:sub>
                    </m:sSub>
                  </m:oMath>
                </a14:m>
                <a:endParaRPr lang="en-US" sz="2000" dirty="0">
                  <a:latin typeface="Calibri" panose="020F0502020204030204" pitchFamily="34" charset="0"/>
                  <a:ea typeface="Calibri" panose="020F0502020204030204" pitchFamily="34" charset="0"/>
                  <a:cs typeface="Calibri" panose="020F0502020204030204" pitchFamily="34" charset="0"/>
                </a:endParaRPr>
              </a:p>
            </p:txBody>
          </p:sp>
        </mc:Choice>
        <mc:Fallback>
          <p:sp>
            <p:nvSpPr>
              <p:cNvPr id="9" name="TextBox 8">
                <a:extLst>
                  <a:ext uri="{FF2B5EF4-FFF2-40B4-BE49-F238E27FC236}">
                    <a16:creationId xmlns:a16="http://schemas.microsoft.com/office/drawing/2014/main" id="{ABBEAA24-8D44-4E48-9D08-511F9ADF5351}"/>
                  </a:ext>
                </a:extLst>
              </p:cNvPr>
              <p:cNvSpPr txBox="1">
                <a:spLocks noRot="1" noChangeAspect="1" noMove="1" noResize="1" noEditPoints="1" noAdjustHandles="1" noChangeArrowheads="1" noChangeShapeType="1" noTextEdit="1"/>
              </p:cNvSpPr>
              <p:nvPr/>
            </p:nvSpPr>
            <p:spPr>
              <a:xfrm>
                <a:off x="600074" y="777875"/>
                <a:ext cx="8229599" cy="3197735"/>
              </a:xfrm>
              <a:prstGeom prst="rect">
                <a:avLst/>
              </a:prstGeom>
              <a:blipFill>
                <a:blip r:embed="rId3"/>
                <a:stretch>
                  <a:fillRect l="-296" t="-1145" r="-815" b="-1908"/>
                </a:stretch>
              </a:blipFill>
            </p:spPr>
            <p:txBody>
              <a:bodyPr/>
              <a:lstStyle/>
              <a:p>
                <a:r>
                  <a:rPr lang="en-US">
                    <a:noFill/>
                  </a:rPr>
                  <a:t> </a:t>
                </a:r>
              </a:p>
            </p:txBody>
          </p:sp>
        </mc:Fallback>
      </mc:AlternateContent>
      <p:sp>
        <p:nvSpPr>
          <p:cNvPr id="2" name="Footer Placeholder 4">
            <a:extLst>
              <a:ext uri="{FF2B5EF4-FFF2-40B4-BE49-F238E27FC236}">
                <a16:creationId xmlns:a16="http://schemas.microsoft.com/office/drawing/2014/main" id="{47FEF866-6177-7DF7-85FB-9F1DD5745550}"/>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175270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BC2574-4062-41A1-A092-C9FD708F8F6F}"/>
              </a:ext>
            </a:extLst>
          </p:cNvPr>
          <p:cNvSpPr>
            <a:spLocks noGrp="1"/>
          </p:cNvSpPr>
          <p:nvPr>
            <p:ph type="sldNum" sz="quarter" idx="12"/>
          </p:nvPr>
        </p:nvSpPr>
        <p:spPr/>
        <p:txBody>
          <a:bodyPr/>
          <a:lstStyle/>
          <a:p>
            <a:fld id="{98783A6C-F2E5-470E-8F07-6DF2D28172F3}" type="slidenum">
              <a:rPr lang="en-US" smtClean="0"/>
              <a:t>43</a:t>
            </a:fld>
            <a:endParaRPr lang="en-US"/>
          </a:p>
        </p:txBody>
      </p:sp>
      <p:sp>
        <p:nvSpPr>
          <p:cNvPr id="6" name="Title 1">
            <a:extLst>
              <a:ext uri="{FF2B5EF4-FFF2-40B4-BE49-F238E27FC236}">
                <a16:creationId xmlns:a16="http://schemas.microsoft.com/office/drawing/2014/main" id="{A72FCE62-3EF7-4300-A44E-76D0BDB095B4}"/>
              </a:ext>
            </a:extLst>
          </p:cNvPr>
          <p:cNvSpPr>
            <a:spLocks noGrp="1"/>
          </p:cNvSpPr>
          <p:nvPr>
            <p:ph type="title"/>
          </p:nvPr>
        </p:nvSpPr>
        <p:spPr>
          <a:xfrm>
            <a:off x="457200" y="152400"/>
            <a:ext cx="8229600" cy="625475"/>
          </a:xfrm>
        </p:spPr>
        <p:txBody>
          <a:bodyPr/>
          <a:lstStyle/>
          <a:p>
            <a:r>
              <a:rPr lang="en-US" sz="2800" dirty="0"/>
              <a:t>5.2.2 Three‐phase Cable</a:t>
            </a:r>
            <a:endParaRPr lang="en-US" sz="2400" dirty="0"/>
          </a:p>
        </p:txBody>
      </p:sp>
      <p:sp>
        <p:nvSpPr>
          <p:cNvPr id="9" name="TextBox 8">
            <a:extLst>
              <a:ext uri="{FF2B5EF4-FFF2-40B4-BE49-F238E27FC236}">
                <a16:creationId xmlns:a16="http://schemas.microsoft.com/office/drawing/2014/main" id="{ABBEAA24-8D44-4E48-9D08-511F9ADF5351}"/>
              </a:ext>
            </a:extLst>
          </p:cNvPr>
          <p:cNvSpPr txBox="1"/>
          <p:nvPr/>
        </p:nvSpPr>
        <p:spPr>
          <a:xfrm>
            <a:off x="600074" y="777875"/>
            <a:ext cx="7731125" cy="4431983"/>
          </a:xfrm>
          <a:prstGeom prst="rect">
            <a:avLst/>
          </a:prstGeom>
          <a:noFill/>
        </p:spPr>
        <p:txBody>
          <a:bodyPr wrap="square" rtlCol="0">
            <a:spAutoFit/>
          </a:bodyPr>
          <a:lstStyle/>
          <a:p>
            <a:pPr marL="342891" indent="-342891" algn="just" eaLnBrk="1" hangingPunct="1">
              <a:spcBef>
                <a:spcPts val="0"/>
              </a:spcBef>
              <a:spcAft>
                <a:spcPts val="1200"/>
              </a:spcAft>
              <a:buClr>
                <a:srgbClr val="CE1126"/>
              </a:buClr>
              <a:buSzPct val="80000"/>
              <a:buFont typeface="Wingdings" panose="05000000000000000000" pitchFamily="2" charset="2"/>
              <a:buChar char="q"/>
            </a:pPr>
            <a:r>
              <a:rPr lang="en-US" sz="2500" dirty="0">
                <a:latin typeface="Calibri" panose="020F0502020204030204" pitchFamily="34" charset="0"/>
                <a:ea typeface="Calibri" panose="020F0502020204030204" pitchFamily="34" charset="0"/>
                <a:cs typeface="Calibri" panose="020F0502020204030204" pitchFamily="34" charset="0"/>
              </a:rPr>
              <a:t>For computing the impedance matrix of this cable arrangement, we consider three separate neutrals associated with each of the phase cables. </a:t>
            </a:r>
          </a:p>
          <a:p>
            <a:pPr marL="342891" indent="-342891" algn="just" eaLnBrk="1" hangingPunct="1">
              <a:spcBef>
                <a:spcPts val="0"/>
              </a:spcBef>
              <a:spcAft>
                <a:spcPts val="1200"/>
              </a:spcAft>
              <a:buClr>
                <a:srgbClr val="CE1126"/>
              </a:buClr>
              <a:buSzPct val="80000"/>
              <a:buFont typeface="Wingdings" panose="05000000000000000000" pitchFamily="2" charset="2"/>
              <a:buChar char="q"/>
            </a:pPr>
            <a:r>
              <a:rPr lang="en-US" sz="2500" dirty="0">
                <a:latin typeface="Calibri" panose="020F0502020204030204" pitchFamily="34" charset="0"/>
                <a:ea typeface="Calibri" panose="020F0502020204030204" pitchFamily="34" charset="0"/>
                <a:cs typeface="Calibri" panose="020F0502020204030204" pitchFamily="34" charset="0"/>
              </a:rPr>
              <a:t>The self-impedance of each phase, and each neutral ensemble is same as the expression of single-phase cable. (page 23)</a:t>
            </a:r>
          </a:p>
          <a:p>
            <a:pPr marL="342891" indent="-342891" algn="just" eaLnBrk="1" hangingPunct="1">
              <a:spcBef>
                <a:spcPts val="0"/>
              </a:spcBef>
              <a:spcAft>
                <a:spcPts val="1200"/>
              </a:spcAft>
              <a:buClr>
                <a:srgbClr val="CE1126"/>
              </a:buClr>
              <a:buSzPct val="80000"/>
              <a:buFont typeface="Wingdings" panose="05000000000000000000" pitchFamily="2" charset="2"/>
              <a:buChar char="q"/>
            </a:pPr>
            <a:r>
              <a:rPr lang="en-US" sz="2500" dirty="0">
                <a:latin typeface="Calibri" panose="020F0502020204030204" pitchFamily="34" charset="0"/>
                <a:ea typeface="Calibri" panose="020F0502020204030204" pitchFamily="34" charset="0"/>
                <a:cs typeface="Calibri" panose="020F0502020204030204" pitchFamily="34" charset="0"/>
              </a:rPr>
              <a:t>Mutual impedances can be computed between:</a:t>
            </a:r>
          </a:p>
          <a:p>
            <a:pPr marL="742950" lvl="1" indent="-285750" algn="just">
              <a:spcAft>
                <a:spcPts val="300"/>
              </a:spcAft>
              <a:buClr>
                <a:srgbClr val="C00000"/>
              </a:buClr>
              <a:buFont typeface="Arial" panose="020B0604020202020204" pitchFamily="34" charset="0"/>
              <a:buChar char="•"/>
            </a:pPr>
            <a:r>
              <a:rPr lang="en-US" dirty="0">
                <a:latin typeface="Calibri" panose="020F0502020204030204" pitchFamily="34" charset="0"/>
                <a:cs typeface="Calibri" panose="020F0502020204030204" pitchFamily="34" charset="0"/>
              </a:rPr>
              <a:t>phase conductors</a:t>
            </a:r>
          </a:p>
          <a:p>
            <a:pPr marL="742950" lvl="1" indent="-285750" algn="just">
              <a:spcAft>
                <a:spcPts val="300"/>
              </a:spcAft>
              <a:buClr>
                <a:srgbClr val="C00000"/>
              </a:buClr>
              <a:buFont typeface="Arial" panose="020B0604020202020204" pitchFamily="34" charset="0"/>
              <a:buChar char="•"/>
            </a:pPr>
            <a:r>
              <a:rPr lang="en-US" dirty="0">
                <a:latin typeface="Calibri" panose="020F0502020204030204" pitchFamily="34" charset="0"/>
                <a:cs typeface="Calibri" panose="020F0502020204030204" pitchFamily="34" charset="0"/>
              </a:rPr>
              <a:t>phase conductors and neutrals</a:t>
            </a:r>
          </a:p>
          <a:p>
            <a:pPr marL="742950" lvl="1" indent="-285750" algn="just">
              <a:spcAft>
                <a:spcPts val="300"/>
              </a:spcAft>
              <a:buClr>
                <a:srgbClr val="C00000"/>
              </a:buClr>
              <a:buFont typeface="Arial" panose="020B0604020202020204" pitchFamily="34" charset="0"/>
              <a:buChar char="•"/>
            </a:pPr>
            <a:r>
              <a:rPr lang="en-US" dirty="0">
                <a:latin typeface="Calibri" panose="020F0502020204030204" pitchFamily="34" charset="0"/>
                <a:cs typeface="Calibri" panose="020F0502020204030204" pitchFamily="34" charset="0"/>
              </a:rPr>
              <a:t>neutrals of separate phases</a:t>
            </a:r>
          </a:p>
        </p:txBody>
      </p:sp>
      <p:sp>
        <p:nvSpPr>
          <p:cNvPr id="2" name="Footer Placeholder 4">
            <a:extLst>
              <a:ext uri="{FF2B5EF4-FFF2-40B4-BE49-F238E27FC236}">
                <a16:creationId xmlns:a16="http://schemas.microsoft.com/office/drawing/2014/main" id="{47FEF866-6177-7DF7-85FB-9F1DD5745550}"/>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040043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BC2574-4062-41A1-A092-C9FD708F8F6F}"/>
              </a:ext>
            </a:extLst>
          </p:cNvPr>
          <p:cNvSpPr>
            <a:spLocks noGrp="1"/>
          </p:cNvSpPr>
          <p:nvPr>
            <p:ph type="sldNum" sz="quarter" idx="12"/>
          </p:nvPr>
        </p:nvSpPr>
        <p:spPr/>
        <p:txBody>
          <a:bodyPr/>
          <a:lstStyle/>
          <a:p>
            <a:fld id="{98783A6C-F2E5-470E-8F07-6DF2D28172F3}" type="slidenum">
              <a:rPr lang="en-US" smtClean="0"/>
              <a:t>44</a:t>
            </a:fld>
            <a:endParaRPr lang="en-US"/>
          </a:p>
        </p:txBody>
      </p:sp>
      <p:sp>
        <p:nvSpPr>
          <p:cNvPr id="6" name="Title 1">
            <a:extLst>
              <a:ext uri="{FF2B5EF4-FFF2-40B4-BE49-F238E27FC236}">
                <a16:creationId xmlns:a16="http://schemas.microsoft.com/office/drawing/2014/main" id="{A72FCE62-3EF7-4300-A44E-76D0BDB095B4}"/>
              </a:ext>
            </a:extLst>
          </p:cNvPr>
          <p:cNvSpPr>
            <a:spLocks noGrp="1"/>
          </p:cNvSpPr>
          <p:nvPr>
            <p:ph type="title"/>
          </p:nvPr>
        </p:nvSpPr>
        <p:spPr>
          <a:xfrm>
            <a:off x="457200" y="152400"/>
            <a:ext cx="8229600" cy="625475"/>
          </a:xfrm>
        </p:spPr>
        <p:txBody>
          <a:bodyPr/>
          <a:lstStyle/>
          <a:p>
            <a:r>
              <a:rPr lang="en-US" sz="2800" dirty="0"/>
              <a:t>5.2.2 Three‐phase Cable</a:t>
            </a:r>
            <a:endParaRPr lang="en-US" sz="2400"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F1166E3-D393-493A-9F4A-CB48E5A5AE4A}"/>
                  </a:ext>
                </a:extLst>
              </p:cNvPr>
              <p:cNvSpPr>
                <a:spLocks noGrp="1"/>
              </p:cNvSpPr>
              <p:nvPr>
                <p:ph idx="1"/>
              </p:nvPr>
            </p:nvSpPr>
            <p:spPr>
              <a:xfrm>
                <a:off x="457198" y="906088"/>
                <a:ext cx="8572501" cy="4774044"/>
              </a:xfrm>
            </p:spPr>
            <p:txBody>
              <a:bodyPr/>
              <a:lstStyle/>
              <a:p>
                <a:pPr algn="just">
                  <a:spcBef>
                    <a:spcPts val="0"/>
                  </a:spcBef>
                  <a:spcAft>
                    <a:spcPts val="1200"/>
                  </a:spcAft>
                  <a:buFont typeface="Wingdings" panose="05000000000000000000" pitchFamily="2" charset="2"/>
                  <a:buChar char="q"/>
                </a:pPr>
                <a:r>
                  <a:rPr lang="en-US" sz="2500" kern="1200" dirty="0">
                    <a:solidFill>
                      <a:schemeClr val="tx1"/>
                    </a:solidFill>
                    <a:latin typeface="Calibri" panose="020F0502020204030204" pitchFamily="34" charset="0"/>
                    <a:ea typeface="Calibri" panose="020F0502020204030204" pitchFamily="34" charset="0"/>
                    <a:cs typeface="Calibri" panose="020F0502020204030204" pitchFamily="34" charset="0"/>
                  </a:rPr>
                  <a:t>Mutual impedances between phase conductors:</a:t>
                </a:r>
              </a:p>
              <a:p>
                <a:pPr marL="0" marR="0" indent="0">
                  <a:spcBef>
                    <a:spcPts val="0"/>
                  </a:spcBef>
                  <a:spcAft>
                    <a:spcPts val="600"/>
                  </a:spcAft>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𝑖𝑘𝑔</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𝑘𝑖𝑔</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=0.00159</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log</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num>
                                          <m:den>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den>
                                        </m:f>
                                      </m:e>
                                    </m:rad>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m:t>
                                        </m:r>
                                      </m:sub>
                                    </m:sSub>
                                  </m:den>
                                </m:f>
                              </m:e>
                            </m:d>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2400" i="1">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mile</m:t>
                            </m:r>
                            <m:r>
                              <m:rPr>
                                <m:nor/>
                              </m:rPr>
                              <a:rPr lang="en-US" sz="2400" i="1">
                                <a:solidFill>
                                  <a:schemeClr val="tx1"/>
                                </a:solidFill>
                                <a:effectLst/>
                                <a:ea typeface="Calibri" panose="020F0502020204030204" pitchFamily="34" charset="0"/>
                                <a:cs typeface="Times New Roman" panose="02020603050405020304" pitchFamily="18" charset="0"/>
                              </a:rPr>
                              <m:t> </m:t>
                            </m:r>
                          </m:e>
                        </m:mr>
                        <m:mr>
                          <m:e/>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r>
                              <m:rPr>
                                <m:nor/>
                              </m:rPr>
                              <a:rPr lang="en-US" sz="2400" i="1">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and</m:t>
                            </m:r>
                            <m:r>
                              <m:rPr>
                                <m:nor/>
                              </m:rPr>
                              <a:rPr lang="en-US" sz="2400" i="1">
                                <a:solidFill>
                                  <a:schemeClr val="tx1"/>
                                </a:solidFill>
                                <a:effectLst/>
                                <a:ea typeface="Calibri" panose="020F0502020204030204" pitchFamily="34" charset="0"/>
                                <a:cs typeface="Times New Roman" panose="02020603050405020304" pitchFamily="18" charset="0"/>
                              </a:rPr>
                              <m:t> </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e>
                        </m:mr>
                      </m:m>
                    </m:oMath>
                  </m:oMathPara>
                </a14:m>
                <a:endParaRPr lang="en-US" sz="2400" dirty="0">
                  <a:solidFill>
                    <a:schemeClr val="tx1"/>
                  </a:solidFill>
                  <a:effectLst/>
                  <a:ea typeface="Calibri" panose="020F0502020204030204" pitchFamily="34" charset="0"/>
                  <a:cs typeface="Times New Roman" panose="02020603050405020304" pitchFamily="18" charset="0"/>
                </a:endParaRPr>
              </a:p>
              <a:p>
                <a:pPr algn="just">
                  <a:spcBef>
                    <a:spcPts val="0"/>
                  </a:spcBef>
                  <a:spcAft>
                    <a:spcPts val="1200"/>
                  </a:spcAft>
                  <a:buFont typeface="Wingdings" panose="05000000000000000000" pitchFamily="2" charset="2"/>
                  <a:buChar char="q"/>
                </a:pPr>
                <a:r>
                  <a:rPr lang="en-US" sz="2500" kern="1200" dirty="0">
                    <a:solidFill>
                      <a:schemeClr val="tx1"/>
                    </a:solidFill>
                    <a:latin typeface="Calibri" panose="020F0502020204030204" pitchFamily="34" charset="0"/>
                    <a:ea typeface="Calibri" panose="020F0502020204030204" pitchFamily="34" charset="0"/>
                    <a:cs typeface="Calibri" panose="020F0502020204030204" pitchFamily="34" charset="0"/>
                  </a:rPr>
                  <a:t>Mutual impedances between phase conductors and neutral strands of the same conductor are same as that of single-phase conductor (i.e., the expression of </a:t>
                </a:r>
                <a14:m>
                  <m:oMath xmlns:m="http://schemas.openxmlformats.org/officeDocument/2006/math">
                    <m:sSub>
                      <m:sSubPr>
                        <m:ctrlPr>
                          <a:rPr lang="en-US" sz="2500" kern="1200">
                            <a:solidFill>
                              <a:schemeClr val="tx1"/>
                            </a:solidFill>
                            <a:latin typeface="Calibri" panose="020F0502020204030204" pitchFamily="34" charset="0"/>
                            <a:ea typeface="Calibri" panose="020F0502020204030204" pitchFamily="34" charset="0"/>
                            <a:cs typeface="Calibri" panose="020F0502020204030204" pitchFamily="34" charset="0"/>
                          </a:rPr>
                        </m:ctrlPr>
                      </m:sSubPr>
                      <m:e>
                        <m:r>
                          <a:rPr lang="en-US" sz="2500" kern="1200">
                            <a:solidFill>
                              <a:schemeClr val="tx1"/>
                            </a:solidFill>
                            <a:latin typeface="Calibri" panose="020F0502020204030204" pitchFamily="34" charset="0"/>
                            <a:ea typeface="Calibri" panose="020F0502020204030204" pitchFamily="34" charset="0"/>
                            <a:cs typeface="Calibri" panose="020F0502020204030204" pitchFamily="34" charset="0"/>
                          </a:rPr>
                          <m:t>𝑍</m:t>
                        </m:r>
                      </m:e>
                      <m:sub>
                        <m:r>
                          <m:rPr>
                            <m:nor/>
                          </m:rPr>
                          <a:rPr lang="en-US" sz="2500" kern="1200">
                            <a:solidFill>
                              <a:schemeClr val="tx1"/>
                            </a:solidFill>
                            <a:latin typeface="Calibri" panose="020F0502020204030204" pitchFamily="34" charset="0"/>
                            <a:ea typeface="Calibri" panose="020F0502020204030204" pitchFamily="34" charset="0"/>
                            <a:cs typeface="Calibri" panose="020F0502020204030204" pitchFamily="34" charset="0"/>
                          </a:rPr>
                          <m:t>ang</m:t>
                        </m:r>
                        <m:r>
                          <m:rPr>
                            <m:nor/>
                          </m:rPr>
                          <a:rPr lang="en-US" sz="2500" kern="1200">
                            <a:solidFill>
                              <a:schemeClr val="tx1"/>
                            </a:solidFill>
                            <a:latin typeface="Calibri" panose="020F0502020204030204" pitchFamily="34" charset="0"/>
                            <a:ea typeface="Calibri" panose="020F0502020204030204" pitchFamily="34" charset="0"/>
                            <a:cs typeface="Calibri" panose="020F0502020204030204" pitchFamily="34" charset="0"/>
                          </a:rPr>
                          <m:t> </m:t>
                        </m:r>
                      </m:sub>
                    </m:sSub>
                  </m:oMath>
                </a14:m>
                <a:r>
                  <a:rPr lang="en-US" sz="2500" kern="1200" dirty="0">
                    <a:solidFill>
                      <a:schemeClr val="tx1"/>
                    </a:solidFill>
                    <a:latin typeface="Calibri" panose="020F0502020204030204" pitchFamily="34" charset="0"/>
                    <a:ea typeface="Calibri" panose="020F0502020204030204" pitchFamily="34" charset="0"/>
                    <a:cs typeface="Calibri" panose="020F0502020204030204" pitchFamily="34" charset="0"/>
                  </a:rPr>
                  <a:t>, mentioned in slide 23)</a:t>
                </a:r>
              </a:p>
              <a:p>
                <a:pPr>
                  <a:spcAft>
                    <a:spcPts val="600"/>
                  </a:spcAft>
                </a:pPr>
                <a:endParaRPr lang="en-US" sz="1600" dirty="0">
                  <a:solidFill>
                    <a:schemeClr val="tx1"/>
                  </a:solidFill>
                </a:endParaRPr>
              </a:p>
            </p:txBody>
          </p:sp>
        </mc:Choice>
        <mc:Fallback>
          <p:sp>
            <p:nvSpPr>
              <p:cNvPr id="3" name="Content Placeholder 2">
                <a:extLst>
                  <a:ext uri="{FF2B5EF4-FFF2-40B4-BE49-F238E27FC236}">
                    <a16:creationId xmlns:a16="http://schemas.microsoft.com/office/drawing/2014/main" id="{2F1166E3-D393-493A-9F4A-CB48E5A5AE4A}"/>
                  </a:ext>
                </a:extLst>
              </p:cNvPr>
              <p:cNvSpPr>
                <a:spLocks noGrp="1" noRot="1" noChangeAspect="1" noMove="1" noResize="1" noEditPoints="1" noAdjustHandles="1" noChangeArrowheads="1" noChangeShapeType="1" noTextEdit="1"/>
              </p:cNvSpPr>
              <p:nvPr>
                <p:ph idx="1"/>
              </p:nvPr>
            </p:nvSpPr>
            <p:spPr>
              <a:xfrm>
                <a:off x="457198" y="906088"/>
                <a:ext cx="8572501" cy="4774044"/>
              </a:xfrm>
              <a:blipFill>
                <a:blip r:embed="rId2"/>
                <a:stretch>
                  <a:fillRect l="-640" t="-1022" r="-1138"/>
                </a:stretch>
              </a:blipFill>
            </p:spPr>
            <p:txBody>
              <a:bodyPr/>
              <a:lstStyle/>
              <a:p>
                <a:r>
                  <a:rPr lang="en-US">
                    <a:noFill/>
                  </a:rPr>
                  <a:t> </a:t>
                </a:r>
              </a:p>
            </p:txBody>
          </p:sp>
        </mc:Fallback>
      </mc:AlternateContent>
      <p:sp>
        <p:nvSpPr>
          <p:cNvPr id="2" name="Footer Placeholder 4">
            <a:extLst>
              <a:ext uri="{FF2B5EF4-FFF2-40B4-BE49-F238E27FC236}">
                <a16:creationId xmlns:a16="http://schemas.microsoft.com/office/drawing/2014/main" id="{16B03D9C-456A-DDE0-7DF4-CAB295C923A9}"/>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312341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BC2574-4062-41A1-A092-C9FD708F8F6F}"/>
              </a:ext>
            </a:extLst>
          </p:cNvPr>
          <p:cNvSpPr>
            <a:spLocks noGrp="1"/>
          </p:cNvSpPr>
          <p:nvPr>
            <p:ph type="sldNum" sz="quarter" idx="12"/>
          </p:nvPr>
        </p:nvSpPr>
        <p:spPr/>
        <p:txBody>
          <a:bodyPr/>
          <a:lstStyle/>
          <a:p>
            <a:fld id="{98783A6C-F2E5-470E-8F07-6DF2D28172F3}" type="slidenum">
              <a:rPr lang="en-US" smtClean="0"/>
              <a:t>45</a:t>
            </a:fld>
            <a:endParaRPr lang="en-US"/>
          </a:p>
        </p:txBody>
      </p:sp>
      <p:sp>
        <p:nvSpPr>
          <p:cNvPr id="6" name="Title 1">
            <a:extLst>
              <a:ext uri="{FF2B5EF4-FFF2-40B4-BE49-F238E27FC236}">
                <a16:creationId xmlns:a16="http://schemas.microsoft.com/office/drawing/2014/main" id="{A72FCE62-3EF7-4300-A44E-76D0BDB095B4}"/>
              </a:ext>
            </a:extLst>
          </p:cNvPr>
          <p:cNvSpPr>
            <a:spLocks noGrp="1"/>
          </p:cNvSpPr>
          <p:nvPr>
            <p:ph type="title"/>
          </p:nvPr>
        </p:nvSpPr>
        <p:spPr>
          <a:xfrm>
            <a:off x="457200" y="152400"/>
            <a:ext cx="8229600" cy="625475"/>
          </a:xfrm>
        </p:spPr>
        <p:txBody>
          <a:bodyPr/>
          <a:lstStyle/>
          <a:p>
            <a:r>
              <a:rPr lang="en-US" sz="2800" dirty="0"/>
              <a:t>5.2.2 Three‐phase Cable</a:t>
            </a:r>
            <a:endParaRPr lang="en-US" sz="2400"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F1166E3-D393-493A-9F4A-CB48E5A5AE4A}"/>
                  </a:ext>
                </a:extLst>
              </p:cNvPr>
              <p:cNvSpPr>
                <a:spLocks noGrp="1"/>
              </p:cNvSpPr>
              <p:nvPr>
                <p:ph idx="1"/>
              </p:nvPr>
            </p:nvSpPr>
            <p:spPr>
              <a:xfrm>
                <a:off x="457199" y="906087"/>
                <a:ext cx="8229600" cy="5059283"/>
              </a:xfrm>
            </p:spPr>
            <p:txBody>
              <a:bodyPr/>
              <a:lstStyle/>
              <a:p>
                <a:pPr algn="just">
                  <a:spcBef>
                    <a:spcPts val="0"/>
                  </a:spcBef>
                  <a:spcAft>
                    <a:spcPts val="1200"/>
                  </a:spcAft>
                  <a:buFont typeface="Wingdings" panose="05000000000000000000" pitchFamily="2" charset="2"/>
                  <a:buChar char="q"/>
                </a:pPr>
                <a:r>
                  <a:rPr lang="en-US" sz="2500" kern="1200" dirty="0">
                    <a:solidFill>
                      <a:schemeClr val="tx1"/>
                    </a:solidFill>
                    <a:latin typeface="Calibri" panose="020F0502020204030204" pitchFamily="34" charset="0"/>
                    <a:ea typeface="Calibri" panose="020F0502020204030204" pitchFamily="34" charset="0"/>
                    <a:cs typeface="Calibri" panose="020F0502020204030204" pitchFamily="34" charset="0"/>
                  </a:rPr>
                  <a:t>Mutual impedances between phase conductors and neutral strands of another conductor:</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e>
                            <m:sSub>
                              <m:sSub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Sub>
                                  <m:sSub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𝑘</m:t>
                                    </m:r>
                                  </m:sub>
                                </m:sSub>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𝑔</m:t>
                                </m:r>
                              </m:sub>
                            </m:sSub>
                            <m: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𝑘</m:t>
                                    </m:r>
                                  </m:sub>
                                </m:sSub>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𝑖𝑔</m:t>
                                </m:r>
                              </m:sub>
                            </m:sSub>
                            <m: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=0.00159</m:t>
                            </m:r>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𝑓</m:t>
                            </m:r>
                            <m: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𝑗</m:t>
                            </m:r>
                            <m:d>
                              <m:d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0.004657</m:t>
                                </m:r>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𝑓</m:t>
                                </m:r>
                                <m:r>
                                  <m:rPr>
                                    <m:sty m:val="p"/>
                                  </m:rP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log</m:t>
                                </m:r>
                                <m: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𝜌</m:t>
                                            </m:r>
                                          </m:num>
                                          <m:den>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𝑓</m:t>
                                            </m:r>
                                          </m:den>
                                        </m:f>
                                      </m:e>
                                    </m:rad>
                                  </m:num>
                                  <m:den>
                                    <m:sSub>
                                      <m:sSub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𝑑</m:t>
                                        </m:r>
                                      </m:e>
                                      <m:sub>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𝑖𝑘</m:t>
                                        </m:r>
                                      </m:sub>
                                    </m:sSub>
                                  </m:den>
                                </m:f>
                              </m:e>
                            </m:d>
                            <m:r>
                              <m:rPr>
                                <m:sty m:val="p"/>
                              </m:rP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Ω</m:t>
                            </m:r>
                            <m: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m:rPr>
                                <m:nor/>
                              </m:rPr>
                              <a:rPr lang="en-US" sz="2000" i="1">
                                <a:solidFill>
                                  <a:schemeClr val="tx1"/>
                                </a:solidFill>
                                <a:latin typeface="Calibri" panose="020F0502020204030204" pitchFamily="34" charset="0"/>
                                <a:ea typeface="Calibri" panose="020F0502020204030204" pitchFamily="34" charset="0"/>
                                <a:cs typeface="Times New Roman" panose="02020603050405020304" pitchFamily="18" charset="0"/>
                              </a:rPr>
                              <m:t> </m:t>
                            </m:r>
                            <m:r>
                              <m:rPr>
                                <m:nor/>
                              </m:rPr>
                              <a:rPr lang="en-US" sz="2000">
                                <a:solidFill>
                                  <a:schemeClr val="tx1"/>
                                </a:solidFill>
                                <a:latin typeface="Georgia" panose="02040502050405020303" pitchFamily="18" charset="0"/>
                                <a:ea typeface="Calibri" panose="020F0502020204030204" pitchFamily="34" charset="0"/>
                                <a:cs typeface="Times New Roman" panose="02020603050405020304" pitchFamily="18" charset="0"/>
                              </a:rPr>
                              <m:t>mile</m:t>
                            </m:r>
                            <m:r>
                              <m:rPr>
                                <m:nor/>
                              </m:rPr>
                              <a:rPr lang="en-US" sz="2000" i="1">
                                <a:solidFill>
                                  <a:schemeClr val="tx1"/>
                                </a:solidFill>
                                <a:latin typeface="Calibri" panose="020F0502020204030204" pitchFamily="34" charset="0"/>
                                <a:ea typeface="Calibri" panose="020F0502020204030204" pitchFamily="34" charset="0"/>
                                <a:cs typeface="Times New Roman" panose="02020603050405020304" pitchFamily="18" charset="0"/>
                              </a:rPr>
                              <m:t> </m:t>
                            </m:r>
                          </m:e>
                        </m:mr>
                        <m:mr>
                          <m:e/>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
                    </m:oMath>
                  </m:oMathPara>
                </a14:m>
                <a:endParaRPr lang="en-US" sz="2000" dirty="0">
                  <a:solidFill>
                    <a:schemeClr val="tx1"/>
                  </a:solidFill>
                  <a:latin typeface="Georgia" panose="02040502050405020303" pitchFamily="18" charset="0"/>
                  <a:ea typeface="Calibri" panose="020F0502020204030204" pitchFamily="34" charset="0"/>
                  <a:cs typeface="Times New Roman" panose="02020603050405020304" pitchFamily="18" charset="0"/>
                </a:endParaRP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r>
                        <a:rPr lang="en-US" sz="20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𝑎𝑛𝑑</m:t>
                      </m:r>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𝑘</m:t>
                      </m:r>
                    </m:oMath>
                  </m:oMathPara>
                </a14:m>
                <a:endParaRPr lang="en-US" sz="2000" dirty="0">
                  <a:solidFill>
                    <a:schemeClr val="tx1"/>
                  </a:solidFill>
                  <a:effectLst/>
                  <a:ea typeface="Calibri" panose="020F0502020204030204" pitchFamily="34" charset="0"/>
                  <a:cs typeface="Times New Roman" panose="02020603050405020304" pitchFamily="18" charset="0"/>
                </a:endParaRPr>
              </a:p>
              <a:p>
                <a:pPr marR="0" algn="just">
                  <a:spcBef>
                    <a:spcPts val="0"/>
                  </a:spcBef>
                  <a:spcAft>
                    <a:spcPts val="1200"/>
                  </a:spcAft>
                  <a:buFont typeface="Wingdings" panose="05000000000000000000" pitchFamily="2" charset="2"/>
                  <a:buChar char="q"/>
                </a:pPr>
                <a:r>
                  <a:rPr lang="en-US" sz="2500" kern="1200" dirty="0">
                    <a:solidFill>
                      <a:schemeClr val="tx1"/>
                    </a:solidFill>
                    <a:latin typeface="Calibri" panose="020F0502020204030204" pitchFamily="34" charset="0"/>
                    <a:ea typeface="Calibri" panose="020F0502020204030204" pitchFamily="34" charset="0"/>
                    <a:cs typeface="Calibri" panose="020F0502020204030204" pitchFamily="34" charset="0"/>
                  </a:rPr>
                  <a:t>Mutual impedances between neutral strands of one phase and neutral strands of another phase:</a:t>
                </a:r>
              </a:p>
              <a:p>
                <a:pPr marL="0" marR="0" indent="0">
                  <a:spcBef>
                    <a:spcPts val="0"/>
                  </a:spcBef>
                  <a:spcAft>
                    <a:spcPts val="600"/>
                  </a:spcAft>
                  <a:buNone/>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ub>
                                </m:s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𝑔</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ub>
                                </m:sSub>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𝑔</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=0.00159</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log</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num>
                                          <m:den>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den>
                                        </m:f>
                                      </m:e>
                                    </m:rad>
                                  </m:num>
                                  <m:den>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𝑖𝑘</m:t>
                                        </m:r>
                                      </m:sub>
                                    </m:sSub>
                                  </m:den>
                                </m:f>
                              </m:e>
                            </m:d>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2000" i="1">
                                <a:solidFill>
                                  <a:schemeClr val="tx1"/>
                                </a:solidFill>
                                <a:effectLst/>
                                <a:ea typeface="Calibri" panose="020F0502020204030204" pitchFamily="34" charset="0"/>
                                <a:cs typeface="Times New Roman" panose="02020603050405020304" pitchFamily="18" charset="0"/>
                              </a:rPr>
                              <m:t> </m:t>
                            </m:r>
                            <m:r>
                              <m:rPr>
                                <m:nor/>
                              </m:rPr>
                              <a:rPr lang="en-US" sz="2000">
                                <a:solidFill>
                                  <a:schemeClr val="tx1"/>
                                </a:solidFill>
                                <a:effectLst/>
                                <a:ea typeface="Calibri" panose="020F0502020204030204" pitchFamily="34" charset="0"/>
                                <a:cs typeface="Times New Roman" panose="02020603050405020304" pitchFamily="18" charset="0"/>
                              </a:rPr>
                              <m:t>mile</m:t>
                            </m:r>
                            <m:r>
                              <m:rPr>
                                <m:nor/>
                              </m:rPr>
                              <a:rPr lang="en-US" sz="2000" i="1">
                                <a:solidFill>
                                  <a:schemeClr val="tx1"/>
                                </a:solidFill>
                                <a:effectLst/>
                                <a:ea typeface="Calibri" panose="020F0502020204030204" pitchFamily="34" charset="0"/>
                                <a:cs typeface="Times New Roman" panose="02020603050405020304" pitchFamily="18" charset="0"/>
                              </a:rPr>
                              <m:t> </m:t>
                            </m:r>
                          </m:e>
                        </m:mr>
                        <m:m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r>
                              <m:rPr>
                                <m:nor/>
                              </m:rPr>
                              <a:rPr lang="en-US" sz="2000" i="1">
                                <a:solidFill>
                                  <a:schemeClr val="tx1"/>
                                </a:solidFill>
                                <a:effectLst/>
                                <a:ea typeface="Calibri" panose="020F0502020204030204" pitchFamily="34" charset="0"/>
                                <a:cs typeface="Times New Roman" panose="02020603050405020304" pitchFamily="18" charset="0"/>
                              </a:rPr>
                              <m:t> </m:t>
                            </m:r>
                            <m:r>
                              <m:rPr>
                                <m:nor/>
                              </m:rPr>
                              <a:rPr lang="en-US" sz="2000">
                                <a:solidFill>
                                  <a:schemeClr val="tx1"/>
                                </a:solidFill>
                                <a:effectLst/>
                                <a:ea typeface="Calibri" panose="020F0502020204030204" pitchFamily="34" charset="0"/>
                                <a:cs typeface="Times New Roman" panose="02020603050405020304" pitchFamily="18" charset="0"/>
                              </a:rPr>
                              <m:t>and</m:t>
                            </m:r>
                            <m:r>
                              <m:rPr>
                                <m:nor/>
                              </m:rPr>
                              <a:rPr lang="en-US" sz="2000" i="1">
                                <a:solidFill>
                                  <a:schemeClr val="tx1"/>
                                </a:solidFill>
                                <a:effectLst/>
                                <a:ea typeface="Calibri" panose="020F0502020204030204" pitchFamily="34" charset="0"/>
                                <a:cs typeface="Times New Roman" panose="02020603050405020304" pitchFamily="18" charset="0"/>
                              </a:rPr>
                              <m:t> </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e>
                        </m:mr>
                      </m:m>
                    </m:oMath>
                  </m:oMathPara>
                </a14:m>
                <a:endParaRPr lang="en-US" sz="1400" dirty="0">
                  <a:solidFill>
                    <a:schemeClr val="tx1"/>
                  </a:solidFill>
                  <a:effectLst/>
                  <a:ea typeface="Calibri" panose="020F0502020204030204" pitchFamily="34" charset="0"/>
                  <a:cs typeface="Times New Roman" panose="02020603050405020304" pitchFamily="18" charset="0"/>
                </a:endParaRPr>
              </a:p>
              <a:p>
                <a:pPr>
                  <a:spcAft>
                    <a:spcPts val="600"/>
                  </a:spcAft>
                </a:pPr>
                <a:endParaRPr lang="en-US" sz="1600" dirty="0">
                  <a:solidFill>
                    <a:schemeClr val="tx1"/>
                  </a:solidFill>
                </a:endParaRPr>
              </a:p>
            </p:txBody>
          </p:sp>
        </mc:Choice>
        <mc:Fallback>
          <p:sp>
            <p:nvSpPr>
              <p:cNvPr id="3" name="Content Placeholder 2">
                <a:extLst>
                  <a:ext uri="{FF2B5EF4-FFF2-40B4-BE49-F238E27FC236}">
                    <a16:creationId xmlns:a16="http://schemas.microsoft.com/office/drawing/2014/main" id="{2F1166E3-D393-493A-9F4A-CB48E5A5AE4A}"/>
                  </a:ext>
                </a:extLst>
              </p:cNvPr>
              <p:cNvSpPr>
                <a:spLocks noGrp="1" noRot="1" noChangeAspect="1" noMove="1" noResize="1" noEditPoints="1" noAdjustHandles="1" noChangeArrowheads="1" noChangeShapeType="1" noTextEdit="1"/>
              </p:cNvSpPr>
              <p:nvPr>
                <p:ph idx="1"/>
              </p:nvPr>
            </p:nvSpPr>
            <p:spPr>
              <a:xfrm>
                <a:off x="457199" y="906087"/>
                <a:ext cx="8229600" cy="5059283"/>
              </a:xfrm>
              <a:blipFill>
                <a:blip r:embed="rId2"/>
                <a:stretch>
                  <a:fillRect l="-667" t="-964" r="-1185"/>
                </a:stretch>
              </a:blipFill>
            </p:spPr>
            <p:txBody>
              <a:bodyPr/>
              <a:lstStyle/>
              <a:p>
                <a:r>
                  <a:rPr lang="en-US">
                    <a:noFill/>
                  </a:rPr>
                  <a:t> </a:t>
                </a:r>
              </a:p>
            </p:txBody>
          </p:sp>
        </mc:Fallback>
      </mc:AlternateContent>
      <p:sp>
        <p:nvSpPr>
          <p:cNvPr id="2" name="Footer Placeholder 4">
            <a:extLst>
              <a:ext uri="{FF2B5EF4-FFF2-40B4-BE49-F238E27FC236}">
                <a16:creationId xmlns:a16="http://schemas.microsoft.com/office/drawing/2014/main" id="{16B03D9C-456A-DDE0-7DF4-CAB295C923A9}"/>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1230484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BC2574-4062-41A1-A092-C9FD708F8F6F}"/>
              </a:ext>
            </a:extLst>
          </p:cNvPr>
          <p:cNvSpPr>
            <a:spLocks noGrp="1"/>
          </p:cNvSpPr>
          <p:nvPr>
            <p:ph type="sldNum" sz="quarter" idx="12"/>
          </p:nvPr>
        </p:nvSpPr>
        <p:spPr/>
        <p:txBody>
          <a:bodyPr/>
          <a:lstStyle/>
          <a:p>
            <a:fld id="{98783A6C-F2E5-470E-8F07-6DF2D28172F3}" type="slidenum">
              <a:rPr lang="en-US" smtClean="0"/>
              <a:t>46</a:t>
            </a:fld>
            <a:endParaRPr lang="en-US"/>
          </a:p>
        </p:txBody>
      </p:sp>
      <p:sp>
        <p:nvSpPr>
          <p:cNvPr id="6" name="Title 1">
            <a:extLst>
              <a:ext uri="{FF2B5EF4-FFF2-40B4-BE49-F238E27FC236}">
                <a16:creationId xmlns:a16="http://schemas.microsoft.com/office/drawing/2014/main" id="{A72FCE62-3EF7-4300-A44E-76D0BDB095B4}"/>
              </a:ext>
            </a:extLst>
          </p:cNvPr>
          <p:cNvSpPr>
            <a:spLocks noGrp="1"/>
          </p:cNvSpPr>
          <p:nvPr>
            <p:ph type="title"/>
          </p:nvPr>
        </p:nvSpPr>
        <p:spPr>
          <a:xfrm>
            <a:off x="457200" y="152400"/>
            <a:ext cx="8229600" cy="625475"/>
          </a:xfrm>
        </p:spPr>
        <p:txBody>
          <a:bodyPr/>
          <a:lstStyle/>
          <a:p>
            <a:r>
              <a:rPr lang="en-US" sz="2800" dirty="0"/>
              <a:t>5.2.2 Three‐phase Cable</a:t>
            </a:r>
            <a:endParaRPr lang="en-US" sz="2400"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F1166E3-D393-493A-9F4A-CB48E5A5AE4A}"/>
                  </a:ext>
                </a:extLst>
              </p:cNvPr>
              <p:cNvSpPr>
                <a:spLocks noGrp="1"/>
              </p:cNvSpPr>
              <p:nvPr>
                <p:ph idx="1"/>
              </p:nvPr>
            </p:nvSpPr>
            <p:spPr>
              <a:xfrm>
                <a:off x="457199" y="906087"/>
                <a:ext cx="8229600" cy="5174041"/>
              </a:xfrm>
            </p:spPr>
            <p:txBody>
              <a:bodyPr/>
              <a:lstStyle/>
              <a:p>
                <a:pPr algn="just">
                  <a:spcBef>
                    <a:spcPts val="0"/>
                  </a:spcBef>
                  <a:spcAft>
                    <a:spcPts val="1200"/>
                  </a:spcAft>
                  <a:buFont typeface="Wingdings" panose="05000000000000000000" pitchFamily="2" charset="2"/>
                  <a:buChar char="q"/>
                </a:pPr>
                <a:r>
                  <a:rPr lang="en-US" sz="2500" kern="1200" dirty="0">
                    <a:solidFill>
                      <a:schemeClr val="tx1"/>
                    </a:solidFill>
                    <a:latin typeface="Calibri" panose="020F0502020204030204" pitchFamily="34" charset="0"/>
                    <a:ea typeface="Calibri" panose="020F0502020204030204" pitchFamily="34" charset="0"/>
                    <a:cs typeface="Calibri" panose="020F0502020204030204" pitchFamily="34" charset="0"/>
                  </a:rPr>
                  <a:t>With three phase conductors and three equivalent neutral conductors, we get a </a:t>
                </a:r>
                <a14:m>
                  <m:oMath xmlns:m="http://schemas.openxmlformats.org/officeDocument/2006/math">
                    <m:r>
                      <a:rPr lang="en-US" sz="2500" kern="1200">
                        <a:solidFill>
                          <a:schemeClr val="tx1"/>
                        </a:solidFill>
                        <a:latin typeface="Calibri" panose="020F0502020204030204" pitchFamily="34" charset="0"/>
                        <a:ea typeface="Calibri" panose="020F0502020204030204" pitchFamily="34" charset="0"/>
                        <a:cs typeface="Calibri" panose="020F0502020204030204" pitchFamily="34" charset="0"/>
                      </a:rPr>
                      <m:t>6×6</m:t>
                    </m:r>
                  </m:oMath>
                </a14:m>
                <a:r>
                  <a:rPr lang="en-US" sz="2500" kern="1200" dirty="0">
                    <a:solidFill>
                      <a:schemeClr val="tx1"/>
                    </a:solidFill>
                    <a:latin typeface="Calibri" panose="020F0502020204030204" pitchFamily="34" charset="0"/>
                    <a:ea typeface="Calibri" panose="020F0502020204030204" pitchFamily="34" charset="0"/>
                    <a:cs typeface="Calibri" panose="020F0502020204030204" pitchFamily="34" charset="0"/>
                  </a:rPr>
                  <a:t> impedance matrix. We can partition this matrix into four partitions as shown below:</a:t>
                </a:r>
              </a:p>
              <a:p>
                <a:pPr marL="0" marR="0" indent="0">
                  <a:spcBef>
                    <a:spcPts val="0"/>
                  </a:spcBef>
                  <a:spcAft>
                    <a:spcPts val="600"/>
                  </a:spcAft>
                  <a:buNone/>
                </a:pPr>
                <a14:m>
                  <m:oMathPara xmlns:m="http://schemas.openxmlformats.org/officeDocument/2006/math">
                    <m:oMathParaPr>
                      <m:jc m:val="centerGroup"/>
                    </m:oMathParaPr>
                    <m:oMath xmlns:m="http://schemas.openxmlformats.org/officeDocument/2006/math">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𝑝𝑝</m:t>
                                    </m:r>
                                  </m:sub>
                                </m:sSub>
                              </m:e>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𝑝𝑛</m:t>
                                    </m:r>
                                  </m:sub>
                                </m:sSub>
                              </m:e>
                            </m:mr>
                            <m:m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𝑛𝑝</m:t>
                                    </m:r>
                                  </m:sub>
                                </m:sSub>
                              </m:e>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m:t>
                                    </m:r>
                                  </m:sub>
                                </m:sSub>
                              </m:e>
                            </m:mr>
                          </m:m>
                        </m:e>
                      </m:d>
                    </m:oMath>
                  </m:oMathPara>
                </a14:m>
                <a:endParaRPr lang="en-US" sz="1600" dirty="0">
                  <a:solidFill>
                    <a:schemeClr val="tx1"/>
                  </a:solidFill>
                  <a:effectLst/>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Where,</a:t>
                </a:r>
              </a:p>
              <a:p>
                <a:pPr marL="0" marR="0" indent="0">
                  <a:spcBef>
                    <a:spcPts val="0"/>
                  </a:spcBef>
                  <a:spcAft>
                    <a:spcPts val="600"/>
                  </a:spcAft>
                  <a:buNone/>
                </a:pPr>
                <a:r>
                  <a:rPr lang="en-US" sz="2400" b="1" i="1" dirty="0" err="1">
                    <a:solidFill>
                      <a:schemeClr val="tx1"/>
                    </a:solidFill>
                    <a:latin typeface="Calibri" panose="020F0502020204030204" pitchFamily="34" charset="0"/>
                    <a:ea typeface="Calibri" panose="020F0502020204030204" pitchFamily="34" charset="0"/>
                    <a:cs typeface="Calibri" panose="020F0502020204030204" pitchFamily="34" charset="0"/>
                  </a:rPr>
                  <a:t>Zpp</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represents the self and mutual impedances of phase conductors, </a:t>
                </a:r>
              </a:p>
              <a:p>
                <a:pPr marL="0" marR="0" indent="0">
                  <a:spcBef>
                    <a:spcPts val="0"/>
                  </a:spcBef>
                  <a:spcAft>
                    <a:spcPts val="600"/>
                  </a:spcAft>
                  <a:buNone/>
                </a:pPr>
                <a:r>
                  <a:rPr lang="en-US" sz="2400" b="1" i="1" dirty="0" err="1">
                    <a:solidFill>
                      <a:schemeClr val="tx1"/>
                    </a:solidFill>
                    <a:latin typeface="Calibri" panose="020F0502020204030204" pitchFamily="34" charset="0"/>
                    <a:ea typeface="Calibri" panose="020F0502020204030204" pitchFamily="34" charset="0"/>
                    <a:cs typeface="Calibri" panose="020F0502020204030204" pitchFamily="34" charset="0"/>
                  </a:rPr>
                  <a:t>Zpn</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r>
                  <a:rPr lang="en-US" sz="2400" b="1" i="1" dirty="0" err="1">
                    <a:solidFill>
                      <a:schemeClr val="tx1"/>
                    </a:solidFill>
                    <a:latin typeface="Calibri" panose="020F0502020204030204" pitchFamily="34" charset="0"/>
                    <a:ea typeface="Calibri" panose="020F0502020204030204" pitchFamily="34" charset="0"/>
                    <a:cs typeface="Calibri" panose="020F0502020204030204" pitchFamily="34" charset="0"/>
                  </a:rPr>
                  <a:t>Znp</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represent the mutual impedances between phase and neutral conductors, and </a:t>
                </a:r>
              </a:p>
              <a:p>
                <a:pPr marL="0" marR="0" indent="0">
                  <a:spcBef>
                    <a:spcPts val="0"/>
                  </a:spcBef>
                  <a:spcAft>
                    <a:spcPts val="600"/>
                  </a:spcAft>
                  <a:buNone/>
                </a:pPr>
                <a:r>
                  <a:rPr lang="en-US" sz="2400" b="1" i="1" dirty="0" err="1">
                    <a:solidFill>
                      <a:schemeClr val="tx1"/>
                    </a:solidFill>
                    <a:latin typeface="Calibri" panose="020F0502020204030204" pitchFamily="34" charset="0"/>
                    <a:ea typeface="Calibri" panose="020F0502020204030204" pitchFamily="34" charset="0"/>
                    <a:cs typeface="Calibri" panose="020F0502020204030204" pitchFamily="34" charset="0"/>
                  </a:rPr>
                  <a:t>Znn</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represents self and mutual impedances of neutral conductors.</a:t>
                </a:r>
              </a:p>
              <a:p>
                <a:pPr marL="0" marR="0" indent="0">
                  <a:spcBef>
                    <a:spcPts val="0"/>
                  </a:spcBef>
                  <a:spcAft>
                    <a:spcPts val="600"/>
                  </a:spcAft>
                  <a:buNone/>
                </a:pPr>
                <a:endParaRPr lang="en-US" sz="1600" dirty="0">
                  <a:solidFill>
                    <a:schemeClr val="tx1"/>
                  </a:solidFill>
                  <a:effectLst/>
                  <a:ea typeface="Calibri" panose="020F0502020204030204" pitchFamily="34" charset="0"/>
                  <a:cs typeface="Times New Roman" panose="02020603050405020304" pitchFamily="18" charset="0"/>
                </a:endParaRPr>
              </a:p>
              <a:p>
                <a:pPr>
                  <a:spcBef>
                    <a:spcPts val="0"/>
                  </a:spcBef>
                  <a:spcAft>
                    <a:spcPts val="600"/>
                  </a:spcAft>
                </a:pPr>
                <a:endParaRPr lang="en-US" sz="1600" dirty="0">
                  <a:solidFill>
                    <a:schemeClr val="tx1"/>
                  </a:solidFill>
                  <a:effectLst/>
                  <a:ea typeface="Calibri" panose="020F0502020204030204" pitchFamily="34" charset="0"/>
                  <a:cs typeface="Times New Roman" panose="02020603050405020304" pitchFamily="18" charset="0"/>
                </a:endParaRPr>
              </a:p>
              <a:p>
                <a:pPr>
                  <a:spcAft>
                    <a:spcPts val="600"/>
                  </a:spcAft>
                </a:pPr>
                <a:endParaRPr lang="en-US" sz="1600" dirty="0">
                  <a:solidFill>
                    <a:schemeClr val="tx1"/>
                  </a:solidFill>
                </a:endParaRPr>
              </a:p>
            </p:txBody>
          </p:sp>
        </mc:Choice>
        <mc:Fallback>
          <p:sp>
            <p:nvSpPr>
              <p:cNvPr id="3" name="Content Placeholder 2">
                <a:extLst>
                  <a:ext uri="{FF2B5EF4-FFF2-40B4-BE49-F238E27FC236}">
                    <a16:creationId xmlns:a16="http://schemas.microsoft.com/office/drawing/2014/main" id="{2F1166E3-D393-493A-9F4A-CB48E5A5AE4A}"/>
                  </a:ext>
                </a:extLst>
              </p:cNvPr>
              <p:cNvSpPr>
                <a:spLocks noGrp="1" noRot="1" noChangeAspect="1" noMove="1" noResize="1" noEditPoints="1" noAdjustHandles="1" noChangeArrowheads="1" noChangeShapeType="1" noTextEdit="1"/>
              </p:cNvSpPr>
              <p:nvPr>
                <p:ph idx="1"/>
              </p:nvPr>
            </p:nvSpPr>
            <p:spPr>
              <a:xfrm>
                <a:off x="457199" y="906087"/>
                <a:ext cx="8229600" cy="5174041"/>
              </a:xfrm>
              <a:blipFill>
                <a:blip r:embed="rId2"/>
                <a:stretch>
                  <a:fillRect l="-1111" t="-943" r="-1185" b="-708"/>
                </a:stretch>
              </a:blipFill>
            </p:spPr>
            <p:txBody>
              <a:bodyPr/>
              <a:lstStyle/>
              <a:p>
                <a:r>
                  <a:rPr lang="en-US">
                    <a:noFill/>
                  </a:rPr>
                  <a:t> </a:t>
                </a:r>
              </a:p>
            </p:txBody>
          </p:sp>
        </mc:Fallback>
      </mc:AlternateContent>
      <p:sp>
        <p:nvSpPr>
          <p:cNvPr id="2" name="Footer Placeholder 4">
            <a:extLst>
              <a:ext uri="{FF2B5EF4-FFF2-40B4-BE49-F238E27FC236}">
                <a16:creationId xmlns:a16="http://schemas.microsoft.com/office/drawing/2014/main" id="{AE33D417-0E63-FDBB-72D3-4C859AB0AD34}"/>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687701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BC2574-4062-41A1-A092-C9FD708F8F6F}"/>
              </a:ext>
            </a:extLst>
          </p:cNvPr>
          <p:cNvSpPr>
            <a:spLocks noGrp="1"/>
          </p:cNvSpPr>
          <p:nvPr>
            <p:ph type="sldNum" sz="quarter" idx="12"/>
          </p:nvPr>
        </p:nvSpPr>
        <p:spPr/>
        <p:txBody>
          <a:bodyPr/>
          <a:lstStyle/>
          <a:p>
            <a:fld id="{98783A6C-F2E5-470E-8F07-6DF2D28172F3}" type="slidenum">
              <a:rPr lang="en-US" smtClean="0"/>
              <a:t>47</a:t>
            </a:fld>
            <a:endParaRPr lang="en-US"/>
          </a:p>
        </p:txBody>
      </p:sp>
      <p:sp>
        <p:nvSpPr>
          <p:cNvPr id="6" name="Title 1">
            <a:extLst>
              <a:ext uri="{FF2B5EF4-FFF2-40B4-BE49-F238E27FC236}">
                <a16:creationId xmlns:a16="http://schemas.microsoft.com/office/drawing/2014/main" id="{A72FCE62-3EF7-4300-A44E-76D0BDB095B4}"/>
              </a:ext>
            </a:extLst>
          </p:cNvPr>
          <p:cNvSpPr>
            <a:spLocks noGrp="1"/>
          </p:cNvSpPr>
          <p:nvPr>
            <p:ph type="title"/>
          </p:nvPr>
        </p:nvSpPr>
        <p:spPr>
          <a:xfrm>
            <a:off x="457200" y="152400"/>
            <a:ext cx="8229600" cy="625475"/>
          </a:xfrm>
        </p:spPr>
        <p:txBody>
          <a:bodyPr/>
          <a:lstStyle/>
          <a:p>
            <a:r>
              <a:rPr lang="en-US" sz="2800" dirty="0"/>
              <a:t>5.2.2 Three‐phase Cable</a:t>
            </a:r>
            <a:endParaRPr lang="en-US" sz="2400"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F1166E3-D393-493A-9F4A-CB48E5A5AE4A}"/>
                  </a:ext>
                </a:extLst>
              </p:cNvPr>
              <p:cNvSpPr>
                <a:spLocks noGrp="1"/>
              </p:cNvSpPr>
              <p:nvPr>
                <p:ph idx="1"/>
              </p:nvPr>
            </p:nvSpPr>
            <p:spPr>
              <a:xfrm>
                <a:off x="457199" y="906088"/>
                <a:ext cx="8229600" cy="4774044"/>
              </a:xfrm>
            </p:spPr>
            <p:txBody>
              <a:bodyPr/>
              <a:lstStyle/>
              <a:p>
                <a:pPr algn="just">
                  <a:spcBef>
                    <a:spcPts val="0"/>
                  </a:spcBef>
                  <a:spcAft>
                    <a:spcPts val="1200"/>
                  </a:spcAft>
                  <a:buFont typeface="Wingdings" panose="05000000000000000000" pitchFamily="2" charset="2"/>
                  <a:buChar char="q"/>
                </a:pPr>
                <a:r>
                  <a:rPr lang="en-US" sz="2500" kern="1200" dirty="0">
                    <a:solidFill>
                      <a:schemeClr val="tx1"/>
                    </a:solidFill>
                    <a:latin typeface="Calibri" panose="020F0502020204030204" pitchFamily="34" charset="0"/>
                    <a:ea typeface="Calibri" panose="020F0502020204030204" pitchFamily="34" charset="0"/>
                    <a:cs typeface="Calibri" panose="020F0502020204030204" pitchFamily="34" charset="0"/>
                  </a:rPr>
                  <a:t>Kron’s reduction is applied to remove the neutrals and to obtain the impedance matrix for the phase conductors.</a:t>
                </a:r>
              </a:p>
              <a:p>
                <a:pPr marL="0" marR="0" indent="0">
                  <a:spcBef>
                    <a:spcPts val="0"/>
                  </a:spcBef>
                  <a:spcAft>
                    <a:spcPts val="600"/>
                  </a:spcAft>
                  <a:buNone/>
                </a:pPr>
                <a14:m>
                  <m:oMathPara xmlns:m="http://schemas.openxmlformats.org/officeDocument/2006/math">
                    <m:oMathParaPr>
                      <m:jc m:val="centerGroup"/>
                    </m:oMathParaPr>
                    <m:oMath xmlns:m="http://schemas.openxmlformats.org/officeDocument/2006/math">
                      <m:d>
                        <m:dPr>
                          <m:begChr m:val="["/>
                          <m:endChr m:val="]"/>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𝑝𝑝</m:t>
                              </m:r>
                            </m:sub>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d>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𝑝𝑝</m:t>
                              </m:r>
                            </m:sub>
                          </m:sSub>
                        </m:e>
                      </m:d>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𝑝𝑛</m:t>
                              </m:r>
                            </m:sub>
                          </m:sSub>
                        </m:e>
                      </m:d>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m:t>
                                  </m:r>
                                </m:sub>
                              </m:sSub>
                            </m:e>
                          </m:d>
                        </m:e>
                        <m:sup>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p>
                      <m:r>
                        <a:rPr lang="en-US"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𝑛𝑝</m:t>
                              </m:r>
                            </m:sub>
                          </m:sSub>
                        </m:e>
                      </m:d>
                    </m:oMath>
                  </m:oMathPara>
                </a14:m>
                <a:endParaRPr lang="en-US" sz="1600" dirty="0">
                  <a:solidFill>
                    <a:schemeClr val="tx1"/>
                  </a:solidFill>
                  <a:effectLst/>
                  <a:ea typeface="Calibri" panose="020F0502020204030204" pitchFamily="34" charset="0"/>
                  <a:cs typeface="Times New Roman" panose="02020603050405020304" pitchFamily="18" charset="0"/>
                </a:endParaRPr>
              </a:p>
              <a:p>
                <a:pPr>
                  <a:spcBef>
                    <a:spcPts val="0"/>
                  </a:spcBef>
                  <a:spcAft>
                    <a:spcPts val="600"/>
                  </a:spcAft>
                </a:pPr>
                <a:endParaRPr lang="en-US" sz="1600" dirty="0">
                  <a:solidFill>
                    <a:schemeClr val="tx1"/>
                  </a:solidFill>
                  <a:effectLst/>
                  <a:ea typeface="Calibri" panose="020F0502020204030204" pitchFamily="34" charset="0"/>
                  <a:cs typeface="Times New Roman" panose="02020603050405020304" pitchFamily="18" charset="0"/>
                </a:endParaRPr>
              </a:p>
              <a:p>
                <a:pPr>
                  <a:spcAft>
                    <a:spcPts val="600"/>
                  </a:spcAft>
                </a:pPr>
                <a:endParaRPr lang="en-US" sz="1600" dirty="0">
                  <a:solidFill>
                    <a:schemeClr val="tx1"/>
                  </a:solidFill>
                </a:endParaRPr>
              </a:p>
            </p:txBody>
          </p:sp>
        </mc:Choice>
        <mc:Fallback>
          <p:sp>
            <p:nvSpPr>
              <p:cNvPr id="3" name="Content Placeholder 2">
                <a:extLst>
                  <a:ext uri="{FF2B5EF4-FFF2-40B4-BE49-F238E27FC236}">
                    <a16:creationId xmlns:a16="http://schemas.microsoft.com/office/drawing/2014/main" id="{2F1166E3-D393-493A-9F4A-CB48E5A5AE4A}"/>
                  </a:ext>
                </a:extLst>
              </p:cNvPr>
              <p:cNvSpPr>
                <a:spLocks noGrp="1" noRot="1" noChangeAspect="1" noMove="1" noResize="1" noEditPoints="1" noAdjustHandles="1" noChangeArrowheads="1" noChangeShapeType="1" noTextEdit="1"/>
              </p:cNvSpPr>
              <p:nvPr>
                <p:ph idx="1"/>
              </p:nvPr>
            </p:nvSpPr>
            <p:spPr>
              <a:xfrm>
                <a:off x="457199" y="906088"/>
                <a:ext cx="8229600" cy="4774044"/>
              </a:xfrm>
              <a:blipFill>
                <a:blip r:embed="rId2"/>
                <a:stretch>
                  <a:fillRect l="-667" t="-1022" r="-1185"/>
                </a:stretch>
              </a:blipFill>
            </p:spPr>
            <p:txBody>
              <a:bodyPr/>
              <a:lstStyle/>
              <a:p>
                <a:r>
                  <a:rPr lang="en-US">
                    <a:noFill/>
                  </a:rPr>
                  <a:t> </a:t>
                </a:r>
              </a:p>
            </p:txBody>
          </p:sp>
        </mc:Fallback>
      </mc:AlternateContent>
      <p:sp>
        <p:nvSpPr>
          <p:cNvPr id="2" name="Footer Placeholder 4">
            <a:extLst>
              <a:ext uri="{FF2B5EF4-FFF2-40B4-BE49-F238E27FC236}">
                <a16:creationId xmlns:a16="http://schemas.microsoft.com/office/drawing/2014/main" id="{AE33D417-0E63-FDBB-72D3-4C859AB0AD34}"/>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18606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00D36-02C8-497E-A737-FB2A00C167B0}"/>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8C5140C5-9549-45AA-BBAB-82684A8922F3}"/>
              </a:ext>
            </a:extLst>
          </p:cNvPr>
          <p:cNvSpPr>
            <a:spLocks noGrp="1"/>
          </p:cNvSpPr>
          <p:nvPr>
            <p:ph idx="1"/>
          </p:nvPr>
        </p:nvSpPr>
        <p:spPr/>
        <p:txBody>
          <a:bodyPr/>
          <a:lstStyle/>
          <a:p>
            <a:pPr marL="0" indent="0" algn="just">
              <a:buNone/>
            </a:pPr>
            <a:r>
              <a:rPr lang="en-US" sz="1800" dirty="0">
                <a:solidFill>
                  <a:schemeClr val="tx1"/>
                </a:solidFill>
                <a:latin typeface="Calibri" panose="020F0502020204030204" pitchFamily="34" charset="0"/>
                <a:cs typeface="Calibri" panose="020F0502020204030204" pitchFamily="34" charset="0"/>
              </a:rPr>
              <a:t>Consider a single‐phase 15‐kV cable with concentric neutral conductors, as shown in Figure below. </a:t>
            </a:r>
          </a:p>
          <a:p>
            <a:pPr marL="0" indent="0" algn="just">
              <a:buNone/>
            </a:pPr>
            <a:r>
              <a:rPr lang="en-US" sz="1800" dirty="0">
                <a:solidFill>
                  <a:schemeClr val="tx1"/>
                </a:solidFill>
                <a:latin typeface="Calibri" panose="020F0502020204030204" pitchFamily="34" charset="0"/>
                <a:cs typeface="Calibri" panose="020F0502020204030204" pitchFamily="34" charset="0"/>
              </a:rPr>
              <a:t>The main conductor is 350‐kcmil copper with a diameter of 0.661 inch, the outer diameter of the cable is 1.486 inches, and there are 16 concentric neutral conductors of #9 AWG. The GMR of the main conductor is 0.0214 ft, the alternating current (AC) resistance of the cable at 90 °C is 0.064 Ω/1000 ft, and the direct current (DC) resistance at 25 °C of each neutral strand is 0.832 Ω/1000 ft.</a:t>
            </a:r>
          </a:p>
          <a:p>
            <a:pPr marL="0" indent="0" algn="just">
              <a:buNone/>
            </a:pPr>
            <a:r>
              <a:rPr lang="en-US" sz="1800" dirty="0">
                <a:solidFill>
                  <a:schemeClr val="tx1"/>
                </a:solidFill>
                <a:latin typeface="Calibri" panose="020F0502020204030204" pitchFamily="34" charset="0"/>
                <a:cs typeface="Calibri" panose="020F0502020204030204" pitchFamily="34" charset="0"/>
              </a:rPr>
              <a:t>Find the 2 × 2 impedance matrix of the cable for the phase and neutral conductors with impedances represented in Ω/mile. Remove the neutral using Kron's reduction to determine the impedance of the cable with ground and neutral effects included.</a:t>
            </a:r>
          </a:p>
        </p:txBody>
      </p:sp>
      <p:sp>
        <p:nvSpPr>
          <p:cNvPr id="5" name="Slide Number Placeholder 4">
            <a:extLst>
              <a:ext uri="{FF2B5EF4-FFF2-40B4-BE49-F238E27FC236}">
                <a16:creationId xmlns:a16="http://schemas.microsoft.com/office/drawing/2014/main" id="{84B784F4-F16C-466E-9DA1-68A43899DAD1}"/>
              </a:ext>
            </a:extLst>
          </p:cNvPr>
          <p:cNvSpPr>
            <a:spLocks noGrp="1"/>
          </p:cNvSpPr>
          <p:nvPr>
            <p:ph type="sldNum" sz="quarter" idx="12"/>
          </p:nvPr>
        </p:nvSpPr>
        <p:spPr/>
        <p:txBody>
          <a:bodyPr/>
          <a:lstStyle/>
          <a:p>
            <a:fld id="{98783A6C-F2E5-470E-8F07-6DF2D28172F3}" type="slidenum">
              <a:rPr lang="en-US" smtClean="0"/>
              <a:t>48</a:t>
            </a:fld>
            <a:endParaRPr lang="en-US"/>
          </a:p>
        </p:txBody>
      </p:sp>
      <p:pic>
        <p:nvPicPr>
          <p:cNvPr id="6" name="Picture 5">
            <a:extLst>
              <a:ext uri="{FF2B5EF4-FFF2-40B4-BE49-F238E27FC236}">
                <a16:creationId xmlns:a16="http://schemas.microsoft.com/office/drawing/2014/main" id="{4BA9A4D1-17BD-4D59-B207-7E970304438D}"/>
              </a:ext>
            </a:extLst>
          </p:cNvPr>
          <p:cNvPicPr>
            <a:picLocks noChangeAspect="1"/>
          </p:cNvPicPr>
          <p:nvPr/>
        </p:nvPicPr>
        <p:blipFill>
          <a:blip r:embed="rId2"/>
          <a:stretch>
            <a:fillRect/>
          </a:stretch>
        </p:blipFill>
        <p:spPr>
          <a:xfrm>
            <a:off x="3366772" y="4042162"/>
            <a:ext cx="2410456" cy="1766187"/>
          </a:xfrm>
          <a:prstGeom prst="rect">
            <a:avLst/>
          </a:prstGeom>
        </p:spPr>
      </p:pic>
      <p:sp>
        <p:nvSpPr>
          <p:cNvPr id="7" name="Footer Placeholder 4">
            <a:extLst>
              <a:ext uri="{FF2B5EF4-FFF2-40B4-BE49-F238E27FC236}">
                <a16:creationId xmlns:a16="http://schemas.microsoft.com/office/drawing/2014/main" id="{CC202643-5454-4DFA-DC30-89643232FBBD}"/>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44868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5059-F15A-47CD-B1CC-FBBEB14CC74A}"/>
              </a:ext>
            </a:extLst>
          </p:cNvPr>
          <p:cNvSpPr>
            <a:spLocks noGrp="1"/>
          </p:cNvSpPr>
          <p:nvPr>
            <p:ph type="title"/>
          </p:nvPr>
        </p:nvSpPr>
        <p:spPr/>
        <p:txBody>
          <a:bodyPr/>
          <a:lstStyle/>
          <a:p>
            <a:r>
              <a:rPr lang="en-US" dirty="0"/>
              <a:t>Solution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F5C3CCA-E2AC-455D-9229-A2362705BCCD}"/>
                  </a:ext>
                </a:extLst>
              </p:cNvPr>
              <p:cNvSpPr>
                <a:spLocks noGrp="1"/>
              </p:cNvSpPr>
              <p:nvPr>
                <p:ph idx="1"/>
              </p:nvPr>
            </p:nvSpPr>
            <p:spPr>
              <a:xfrm>
                <a:off x="457200" y="777871"/>
                <a:ext cx="8229600" cy="5375279"/>
              </a:xfrm>
            </p:spPr>
            <p:txBody>
              <a:bodyPr/>
              <a:lstStyle/>
              <a:p>
                <a:pPr marL="0" marR="0" indent="0" algn="just">
                  <a:spcBef>
                    <a:spcPts val="0"/>
                  </a:spcBef>
                  <a:spcAft>
                    <a:spcPts val="6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First, we compute the distance from the center of the neutral conductors to the center of the main conductor. The outer diameter of the cable is given, but the diameter of #9 AWG neutral wire is needed. A search for data on wires gives 0.1144 inch as the diameter of this wire. Therefore:</a:t>
                </a:r>
                <a:endParaRPr lang="en-US" sz="2400" dirty="0">
                  <a:solidFill>
                    <a:schemeClr val="tx1"/>
                  </a:solidFill>
                  <a:effectLst/>
                  <a:ea typeface="Calibri" panose="020F0502020204030204" pitchFamily="34" charset="0"/>
                  <a:cs typeface="Times New Roman" panose="02020603050405020304" pitchFamily="18" charset="0"/>
                </a:endParaRPr>
              </a:p>
              <a:p>
                <a:pPr marL="0" marR="0" indent="0">
                  <a:spcBef>
                    <a:spcPts val="0"/>
                  </a:spcBef>
                  <a:spcAft>
                    <a:spcPts val="600"/>
                  </a:spcAft>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m:t>
                                </m:r>
                              </m:sub>
                            </m:sSub>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Sub>
                              </m:num>
                              <m:den>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1.486</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0.1144</m:t>
                                </m:r>
                              </m:num>
                              <m:den>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=0.6858</m:t>
                            </m:r>
                            <m:r>
                              <m:rPr>
                                <m:nor/>
                              </m:rPr>
                              <a:rPr lang="en-US" sz="2000" i="1">
                                <a:solidFill>
                                  <a:schemeClr val="tx1"/>
                                </a:solidFill>
                                <a:effectLst/>
                                <a:ea typeface="Calibri" panose="020F0502020204030204" pitchFamily="34" charset="0"/>
                                <a:cs typeface="Times New Roman" panose="02020603050405020304" pitchFamily="18" charset="0"/>
                              </a:rPr>
                              <m:t> </m:t>
                            </m:r>
                            <m:r>
                              <m:rPr>
                                <m:nor/>
                              </m:rPr>
                              <a:rPr lang="en-US" sz="2000">
                                <a:solidFill>
                                  <a:schemeClr val="tx1"/>
                                </a:solidFill>
                                <a:effectLst/>
                                <a:ea typeface="Calibri" panose="020F0502020204030204" pitchFamily="34" charset="0"/>
                                <a:cs typeface="Times New Roman" panose="02020603050405020304" pitchFamily="18" charset="0"/>
                              </a:rPr>
                              <m:t>inch</m:t>
                            </m:r>
                            <m:r>
                              <m:rPr>
                                <m:nor/>
                              </m:rPr>
                              <a:rPr lang="en-US" sz="2000">
                                <a:solidFill>
                                  <a:schemeClr val="tx1"/>
                                </a:solidFill>
                                <a:effectLst/>
                                <a:ea typeface="Calibri" panose="020F0502020204030204" pitchFamily="34" charset="0"/>
                                <a:cs typeface="Times New Roman" panose="02020603050405020304" pitchFamily="18" charset="0"/>
                              </a:rPr>
                              <m:t> </m:t>
                            </m:r>
                            <m:r>
                              <m:rPr>
                                <m:nor/>
                              </m:rPr>
                              <a:rPr lang="en-US" sz="2000">
                                <a:solidFill>
                                  <a:schemeClr val="tx1"/>
                                </a:solidFill>
                                <a:effectLst/>
                                <a:ea typeface="Calibri" panose="020F0502020204030204" pitchFamily="34" charset="0"/>
                                <a:cs typeface="Times New Roman" panose="02020603050405020304" pitchFamily="18" charset="0"/>
                              </a:rPr>
                              <m:t>or</m:t>
                            </m:r>
                            <m:r>
                              <m:rPr>
                                <m:nor/>
                              </m:rPr>
                              <a:rPr lang="en-US" sz="2000" i="1">
                                <a:solidFill>
                                  <a:schemeClr val="tx1"/>
                                </a:solidFill>
                                <a:effectLst/>
                                <a:ea typeface="Calibri" panose="020F0502020204030204" pitchFamily="34" charset="0"/>
                                <a:cs typeface="Times New Roman" panose="02020603050405020304" pitchFamily="18" charset="0"/>
                              </a:rPr>
                              <m:t> </m:t>
                            </m:r>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0.6858</m:t>
                                </m:r>
                              </m:num>
                              <m:den>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=0.05715</m:t>
                            </m:r>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ft</m:t>
                            </m:r>
                          </m:e>
                        </m:mr>
                        <m:mr>
                          <m:e>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GMR</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=0.7788</m:t>
                            </m:r>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Sub>
                              </m:num>
                              <m:den>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=0.7788×</m:t>
                            </m:r>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0.1144</m:t>
                                </m:r>
                              </m:num>
                              <m:den>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2×12</m:t>
                                </m:r>
                              </m:den>
                            </m:f>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=0.003712</m:t>
                            </m:r>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ft</m:t>
                            </m:r>
                          </m:e>
                        </m:mr>
                        <m:mr>
                          <m:e>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GMR</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sub>
                            </m:sSub>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deg>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GMR</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sSup>
                                  <m:s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𝑎𝑛</m:t>
                                            </m:r>
                                          </m:sub>
                                        </m:sSub>
                                      </m:e>
                                    </m:d>
                                  </m:e>
                                  <m:sup>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p>
                              </m:e>
                            </m:rad>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16</m:t>
                                </m:r>
                              </m:deg>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16⋅0.003712(0.05715</m:t>
                                </m:r>
                                <m:sSup>
                                  <m:s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(16</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p>
                              </m:e>
                            </m:rad>
                          </m:e>
                        </m:mr>
                        <m:mr>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5728</m:t>
                            </m:r>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ft</m:t>
                            </m:r>
                          </m:e>
                        </m:mr>
                        <m:mr>
                          <m:e>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=0.064×5.28=0.33792</m:t>
                            </m:r>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e>
                        </m:mr>
                        <m:mr>
                          <m:e>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0.832×5.28</m:t>
                                </m:r>
                              </m:num>
                              <m:den>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16</m:t>
                                </m:r>
                              </m:den>
                            </m:f>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=0.27456</m:t>
                            </m:r>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e>
                        </m:mr>
                      </m:m>
                    </m:oMath>
                  </m:oMathPara>
                </a14:m>
                <a:endParaRPr lang="en-US" sz="1800" dirty="0">
                  <a:solidFill>
                    <a:schemeClr val="tx1"/>
                  </a:solidFill>
                  <a:effectLst/>
                  <a:ea typeface="Calibri" panose="020F0502020204030204" pitchFamily="34"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9F5C3CCA-E2AC-455D-9229-A2362705BCCD}"/>
                  </a:ext>
                </a:extLst>
              </p:cNvPr>
              <p:cNvSpPr>
                <a:spLocks noGrp="1" noRot="1" noChangeAspect="1" noMove="1" noResize="1" noEditPoints="1" noAdjustHandles="1" noChangeArrowheads="1" noChangeShapeType="1" noTextEdit="1"/>
              </p:cNvSpPr>
              <p:nvPr>
                <p:ph idx="1"/>
              </p:nvPr>
            </p:nvSpPr>
            <p:spPr>
              <a:xfrm>
                <a:off x="457200" y="777871"/>
                <a:ext cx="8229600" cy="5375279"/>
              </a:xfrm>
              <a:blipFill>
                <a:blip r:embed="rId2"/>
                <a:stretch>
                  <a:fillRect l="-1111" t="-908" r="-111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7A79B78E-42CF-4BF2-949A-26554088AE71}"/>
              </a:ext>
            </a:extLst>
          </p:cNvPr>
          <p:cNvSpPr>
            <a:spLocks noGrp="1"/>
          </p:cNvSpPr>
          <p:nvPr>
            <p:ph type="sldNum" sz="quarter" idx="12"/>
          </p:nvPr>
        </p:nvSpPr>
        <p:spPr/>
        <p:txBody>
          <a:bodyPr/>
          <a:lstStyle/>
          <a:p>
            <a:fld id="{98783A6C-F2E5-470E-8F07-6DF2D28172F3}" type="slidenum">
              <a:rPr lang="en-US" smtClean="0"/>
              <a:t>49</a:t>
            </a:fld>
            <a:endParaRPr lang="en-US"/>
          </a:p>
        </p:txBody>
      </p:sp>
      <p:sp>
        <p:nvSpPr>
          <p:cNvPr id="6" name="Footer Placeholder 4">
            <a:extLst>
              <a:ext uri="{FF2B5EF4-FFF2-40B4-BE49-F238E27FC236}">
                <a16:creationId xmlns:a16="http://schemas.microsoft.com/office/drawing/2014/main" id="{E2515DB5-C11B-FCDD-AD12-4AFA73D47703}"/>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651330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2. Conductor Types and Sizes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906088"/>
            <a:ext cx="8229600" cy="5075612"/>
          </a:xfrm>
          <a:noFill/>
          <a:ln w="9525">
            <a:noFill/>
            <a:miter lim="800000"/>
            <a:headEnd/>
            <a:tailEnd/>
          </a:ln>
          <a:effectLst/>
        </p:spPr>
        <p:txBody>
          <a:bodyPr vert="horz" wrap="square" lIns="91440" tIns="45720" rIns="91440" bIns="45720" numCol="1" anchor="t" anchorCtr="0" compatLnSpc="1">
            <a:prstTxWarp prst="textNoShape">
              <a:avLst/>
            </a:prstTxWarp>
            <a:normAutofit fontScale="85000" lnSpcReduction="10000"/>
          </a:bodyPr>
          <a:lstStyle/>
          <a:p>
            <a:pPr marL="0" indent="0" algn="just">
              <a:spcAft>
                <a:spcPts val="1200"/>
              </a:spcAft>
              <a:buNone/>
            </a:pPr>
            <a:r>
              <a:rPr lang="en-US" sz="2800" dirty="0">
                <a:solidFill>
                  <a:srgbClr val="C00000"/>
                </a:solidFill>
                <a:latin typeface="Calibri" panose="020F0502020204030204" pitchFamily="34" charset="0"/>
                <a:cs typeface="Calibri" panose="020F0502020204030204" pitchFamily="34" charset="0"/>
              </a:rPr>
              <a:t>2.1 Sizes</a:t>
            </a:r>
          </a:p>
          <a:p>
            <a:pPr algn="just">
              <a:lnSpc>
                <a:spcPct val="130000"/>
              </a:lnSpc>
              <a:spcAft>
                <a:spcPts val="600"/>
              </a:spcAft>
              <a:buFont typeface="Wingdings" panose="05000000000000000000" pitchFamily="2" charset="2"/>
              <a:buChar char="q"/>
            </a:pPr>
            <a:r>
              <a:rPr lang="en-US" sz="2700" dirty="0">
                <a:solidFill>
                  <a:schemeClr val="tx1"/>
                </a:solidFill>
                <a:latin typeface="Calibri" panose="020F0502020204030204" pitchFamily="34" charset="0"/>
                <a:cs typeface="Calibri" panose="020F0502020204030204" pitchFamily="34" charset="0"/>
              </a:rPr>
              <a:t>These numbers start at 0000 (four zeros or four‐) to higher numbers. The conductors from 0000 to 0 are designated by the number followed by slash and a zero. For example, 0000 is called 4/0, and 0 is called 1/0 in utility jargon.</a:t>
            </a:r>
          </a:p>
          <a:p>
            <a:pPr algn="just">
              <a:lnSpc>
                <a:spcPct val="130000"/>
              </a:lnSpc>
              <a:spcAft>
                <a:spcPts val="600"/>
              </a:spcAft>
              <a:buFont typeface="Wingdings" panose="05000000000000000000" pitchFamily="2" charset="2"/>
              <a:buChar char="q"/>
            </a:pPr>
            <a:r>
              <a:rPr lang="en-US" sz="2700" dirty="0">
                <a:solidFill>
                  <a:schemeClr val="tx1"/>
                </a:solidFill>
                <a:latin typeface="Calibri" panose="020F0502020204030204" pitchFamily="34" charset="0"/>
                <a:cs typeface="Calibri" panose="020F0502020204030204" pitchFamily="34" charset="0"/>
              </a:rPr>
              <a:t>Conductors smaller than these go from #1 to #6. Conductors smaller than #6 are too small for distribution systems.</a:t>
            </a:r>
          </a:p>
          <a:p>
            <a:pPr algn="just">
              <a:lnSpc>
                <a:spcPct val="130000"/>
              </a:lnSpc>
              <a:spcAft>
                <a:spcPts val="600"/>
              </a:spcAft>
              <a:buFont typeface="Wingdings" panose="05000000000000000000" pitchFamily="2" charset="2"/>
              <a:buChar char="q"/>
            </a:pPr>
            <a:r>
              <a:rPr lang="en-US" sz="2700" dirty="0">
                <a:solidFill>
                  <a:schemeClr val="tx1"/>
                </a:solidFill>
                <a:latin typeface="Calibri" panose="020F0502020204030204" pitchFamily="34" charset="0"/>
                <a:cs typeface="Calibri" panose="020F0502020204030204" pitchFamily="34" charset="0"/>
              </a:rPr>
              <a:t>AWG sizes are also used for wires used in homes. Typically, house wiring uses #12 copper conductors. Extension cords use #14 to #18 copper conductors.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5</a:t>
            </a:fld>
            <a:endParaRPr lang="en-US"/>
          </a:p>
        </p:txBody>
      </p:sp>
      <p:sp>
        <p:nvSpPr>
          <p:cNvPr id="4" name="Footer Placeholder 4">
            <a:extLst>
              <a:ext uri="{FF2B5EF4-FFF2-40B4-BE49-F238E27FC236}">
                <a16:creationId xmlns:a16="http://schemas.microsoft.com/office/drawing/2014/main" id="{8ACDD655-D4FA-95FA-CDB4-821570F28962}"/>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8343393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5059-F15A-47CD-B1CC-FBBEB14CC74A}"/>
              </a:ext>
            </a:extLst>
          </p:cNvPr>
          <p:cNvSpPr>
            <a:spLocks noGrp="1"/>
          </p:cNvSpPr>
          <p:nvPr>
            <p:ph type="title"/>
          </p:nvPr>
        </p:nvSpPr>
        <p:spPr/>
        <p:txBody>
          <a:bodyPr/>
          <a:lstStyle/>
          <a:p>
            <a:r>
              <a:rPr lang="en-US" dirty="0"/>
              <a:t>Solution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F5C3CCA-E2AC-455D-9229-A2362705BCCD}"/>
                  </a:ext>
                </a:extLst>
              </p:cNvPr>
              <p:cNvSpPr>
                <a:spLocks noGrp="1"/>
              </p:cNvSpPr>
              <p:nvPr>
                <p:ph idx="1"/>
              </p:nvPr>
            </p:nvSpPr>
            <p:spPr>
              <a:xfrm>
                <a:off x="457200" y="777871"/>
                <a:ext cx="8229600" cy="5375279"/>
              </a:xfrm>
            </p:spPr>
            <p:txBody>
              <a:bodyPr/>
              <a:lstStyle/>
              <a:p>
                <a:pPr marL="0" marR="0" indent="0">
                  <a:spcBef>
                    <a:spcPts val="0"/>
                  </a:spcBef>
                  <a:spcAft>
                    <a:spcPts val="600"/>
                  </a:spcAft>
                  <a:buNone/>
                </a:pPr>
                <a:r>
                  <a:rPr lang="en-US" sz="2500" dirty="0">
                    <a:solidFill>
                      <a:schemeClr val="tx1"/>
                    </a:solidFill>
                    <a:latin typeface="Calibri" panose="020F0502020204030204" pitchFamily="34" charset="0"/>
                    <a:ea typeface="Calibri" panose="020F0502020204030204" pitchFamily="34" charset="0"/>
                    <a:cs typeface="Calibri" panose="020F0502020204030204" pitchFamily="34" charset="0"/>
                  </a:rPr>
                  <a:t>Then we have:</a:t>
                </a:r>
                <a:endParaRPr lang="en-US" sz="2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600"/>
                  </a:spcAft>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e>
                            <m:sSub>
                              <m:sSub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000">
                                    <a:solidFill>
                                      <a:schemeClr val="tx1"/>
                                    </a:solidFill>
                                    <a:ea typeface="Calibri" panose="020F0502020204030204" pitchFamily="34" charset="0"/>
                                    <a:cs typeface="Times New Roman" panose="02020603050405020304" pitchFamily="18" charset="0"/>
                                  </a:rPr>
                                  <m:t>aag</m:t>
                                </m:r>
                                <m:r>
                                  <m:rPr>
                                    <m:nor/>
                                  </m:rPr>
                                  <a:rPr lang="en-US" sz="2000" i="1">
                                    <a:solidFill>
                                      <a:schemeClr val="tx1"/>
                                    </a:solidFill>
                                    <a:ea typeface="Calibri" panose="020F0502020204030204" pitchFamily="34" charset="0"/>
                                    <a:cs typeface="Times New Roman" panose="02020603050405020304" pitchFamily="18" charset="0"/>
                                  </a:rPr>
                                  <m:t> </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=(0.33792+0.00159×60)+</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0.004657×60</m:t>
                                </m:r>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log</m:t>
                                </m:r>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num>
                                          <m:den>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60</m:t>
                                            </m:r>
                                          </m:den>
                                        </m:f>
                                      </m:e>
                                    </m:rad>
                                  </m:num>
                                  <m:den>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0.0214</m:t>
                                    </m:r>
                                  </m:den>
                                </m:f>
                              </m:e>
                            </m:d>
                          </m:e>
                        </m:mr>
                        <m:mr>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=0.4333+</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1.4292</m:t>
                            </m:r>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e>
                        </m:mr>
                        <m:mr>
                          <m:e/>
                          <m:e>
                            <m:sSub>
                              <m:sSub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000">
                                    <a:solidFill>
                                      <a:schemeClr val="tx1"/>
                                    </a:solidFill>
                                    <a:ea typeface="Calibri" panose="020F0502020204030204" pitchFamily="34" charset="0"/>
                                    <a:cs typeface="Times New Roman" panose="02020603050405020304" pitchFamily="18" charset="0"/>
                                  </a:rPr>
                                  <m:t>nng</m:t>
                                </m:r>
                                <m:r>
                                  <m:rPr>
                                    <m:nor/>
                                  </m:rPr>
                                  <a:rPr lang="en-US" sz="2000" i="1">
                                    <a:solidFill>
                                      <a:schemeClr val="tx1"/>
                                    </a:solidFill>
                                    <a:ea typeface="Calibri" panose="020F0502020204030204" pitchFamily="34" charset="0"/>
                                    <a:cs typeface="Times New Roman" panose="02020603050405020304" pitchFamily="18" charset="0"/>
                                  </a:rPr>
                                  <m:t> </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=(0.27456+0.00159×60)+</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0.004657×60</m:t>
                                </m:r>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log</m:t>
                                </m:r>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num>
                                          <m:den>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60</m:t>
                                            </m:r>
                                          </m:den>
                                        </m:f>
                                      </m:e>
                                    </m:rad>
                                  </m:num>
                                  <m:den>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0.5728</m:t>
                                    </m:r>
                                  </m:den>
                                </m:f>
                              </m:e>
                            </m:d>
                          </m:e>
                        </m:mr>
                        <m:mr>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=0.3699+</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3097</m:t>
                            </m:r>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e>
                        </m:mr>
                        <m:mr>
                          <m:e/>
                          <m:e>
                            <m:sSub>
                              <m:sSub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000">
                                    <a:solidFill>
                                      <a:schemeClr val="tx1"/>
                                    </a:solidFill>
                                    <a:ea typeface="Calibri" panose="020F0502020204030204" pitchFamily="34" charset="0"/>
                                    <a:cs typeface="Times New Roman" panose="02020603050405020304" pitchFamily="18" charset="0"/>
                                  </a:rPr>
                                  <m:t>ang</m:t>
                                </m:r>
                                <m:r>
                                  <m:rPr>
                                    <m:nor/>
                                  </m:rPr>
                                  <a:rPr lang="en-US" sz="2000" i="1">
                                    <a:solidFill>
                                      <a:schemeClr val="tx1"/>
                                    </a:solidFill>
                                    <a:ea typeface="Calibri" panose="020F0502020204030204" pitchFamily="34" charset="0"/>
                                    <a:cs typeface="Times New Roman" panose="02020603050405020304" pitchFamily="18" charset="0"/>
                                  </a:rPr>
                                  <m:t> </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2000">
                                    <a:solidFill>
                                      <a:schemeClr val="tx1"/>
                                    </a:solidFill>
                                    <a:effectLst/>
                                    <a:ea typeface="Calibri" panose="020F0502020204030204" pitchFamily="34" charset="0"/>
                                    <a:cs typeface="Times New Roman" panose="02020603050405020304" pitchFamily="18" charset="0"/>
                                  </a:rPr>
                                  <m:t>nag</m:t>
                                </m:r>
                                <m:r>
                                  <m:rPr>
                                    <m:nor/>
                                  </m:rPr>
                                  <a:rPr lang="en-US" sz="2000" i="1">
                                    <a:solidFill>
                                      <a:schemeClr val="tx1"/>
                                    </a:solidFill>
                                    <a:effectLst/>
                                    <a:ea typeface="Calibri" panose="020F0502020204030204" pitchFamily="34" charset="0"/>
                                    <a:cs typeface="Times New Roman" panose="02020603050405020304" pitchFamily="18" charset="0"/>
                                  </a:rPr>
                                  <m:t> </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=0.00159×60+</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d>
                              <m:d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0.004657×60</m:t>
                                </m:r>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log</m:t>
                                </m:r>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2160</m:t>
                                    </m:r>
                                    <m:rad>
                                      <m:radPr>
                                        <m:degHide m:val="on"/>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num>
                                          <m:den>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60</m:t>
                                            </m:r>
                                          </m:den>
                                        </m:f>
                                      </m:e>
                                    </m:rad>
                                  </m:num>
                                  <m:den>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0.5715</m:t>
                                    </m:r>
                                  </m:den>
                                </m:f>
                              </m:e>
                            </m:d>
                          </m:e>
                        </m:mr>
                        <m:mr>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=0.0954+</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.3100</m:t>
                            </m:r>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mile</m:t>
                            </m:r>
                          </m:e>
                        </m:mr>
                      </m:m>
                    </m:oMath>
                  </m:oMathPara>
                </a14:m>
                <a:endParaRPr lang="en-US" sz="1200" dirty="0">
                  <a:solidFill>
                    <a:schemeClr val="tx1"/>
                  </a:solidFill>
                  <a:effectLst/>
                  <a:ea typeface="Calibri" panose="020F0502020204030204" pitchFamily="34" charset="0"/>
                  <a:cs typeface="Times New Roman" panose="02020603050405020304" pitchFamily="18" charset="0"/>
                </a:endParaRPr>
              </a:p>
              <a:p>
                <a:pPr marL="0" indent="0">
                  <a:spcAft>
                    <a:spcPts val="600"/>
                  </a:spcAft>
                  <a:buNone/>
                </a:pPr>
                <a:endParaRPr lang="en-US" sz="1300" dirty="0">
                  <a:solidFill>
                    <a:schemeClr val="tx1"/>
                  </a:solidFill>
                </a:endParaRPr>
              </a:p>
            </p:txBody>
          </p:sp>
        </mc:Choice>
        <mc:Fallback>
          <p:sp>
            <p:nvSpPr>
              <p:cNvPr id="3" name="Content Placeholder 2">
                <a:extLst>
                  <a:ext uri="{FF2B5EF4-FFF2-40B4-BE49-F238E27FC236}">
                    <a16:creationId xmlns:a16="http://schemas.microsoft.com/office/drawing/2014/main" id="{9F5C3CCA-E2AC-455D-9229-A2362705BCCD}"/>
                  </a:ext>
                </a:extLst>
              </p:cNvPr>
              <p:cNvSpPr>
                <a:spLocks noGrp="1" noRot="1" noChangeAspect="1" noMove="1" noResize="1" noEditPoints="1" noAdjustHandles="1" noChangeArrowheads="1" noChangeShapeType="1" noTextEdit="1"/>
              </p:cNvSpPr>
              <p:nvPr>
                <p:ph idx="1"/>
              </p:nvPr>
            </p:nvSpPr>
            <p:spPr>
              <a:xfrm>
                <a:off x="457200" y="777871"/>
                <a:ext cx="8229600" cy="5375279"/>
              </a:xfrm>
              <a:blipFill>
                <a:blip r:embed="rId2"/>
                <a:stretch>
                  <a:fillRect l="-1185" t="-90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7A79B78E-42CF-4BF2-949A-26554088AE71}"/>
              </a:ext>
            </a:extLst>
          </p:cNvPr>
          <p:cNvSpPr>
            <a:spLocks noGrp="1"/>
          </p:cNvSpPr>
          <p:nvPr>
            <p:ph type="sldNum" sz="quarter" idx="12"/>
          </p:nvPr>
        </p:nvSpPr>
        <p:spPr/>
        <p:txBody>
          <a:bodyPr/>
          <a:lstStyle/>
          <a:p>
            <a:fld id="{98783A6C-F2E5-470E-8F07-6DF2D28172F3}" type="slidenum">
              <a:rPr lang="en-US" smtClean="0"/>
              <a:t>50</a:t>
            </a:fld>
            <a:endParaRPr lang="en-US"/>
          </a:p>
        </p:txBody>
      </p:sp>
      <p:sp>
        <p:nvSpPr>
          <p:cNvPr id="6" name="Footer Placeholder 4">
            <a:extLst>
              <a:ext uri="{FF2B5EF4-FFF2-40B4-BE49-F238E27FC236}">
                <a16:creationId xmlns:a16="http://schemas.microsoft.com/office/drawing/2014/main" id="{E2515DB5-C11B-FCDD-AD12-4AFA73D47703}"/>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038013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5059-F15A-47CD-B1CC-FBBEB14CC74A}"/>
              </a:ext>
            </a:extLst>
          </p:cNvPr>
          <p:cNvSpPr>
            <a:spLocks noGrp="1"/>
          </p:cNvSpPr>
          <p:nvPr>
            <p:ph type="title"/>
          </p:nvPr>
        </p:nvSpPr>
        <p:spPr/>
        <p:txBody>
          <a:bodyPr/>
          <a:lstStyle/>
          <a:p>
            <a:r>
              <a:rPr lang="en-US" dirty="0"/>
              <a:t>Solution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F5C3CCA-E2AC-455D-9229-A2362705BCCD}"/>
                  </a:ext>
                </a:extLst>
              </p:cNvPr>
              <p:cNvSpPr>
                <a:spLocks noGrp="1"/>
              </p:cNvSpPr>
              <p:nvPr>
                <p:ph idx="1"/>
              </p:nvPr>
            </p:nvSpPr>
            <p:spPr>
              <a:xfrm>
                <a:off x="457200" y="777871"/>
                <a:ext cx="8229600" cy="5375279"/>
              </a:xfrm>
            </p:spPr>
            <p:txBody>
              <a:bodyPr/>
              <a:lstStyle/>
              <a:p>
                <a:pPr marL="0" marR="0" lvl="0" indent="0" algn="l" defTabSz="914400" rtl="0" eaLnBrk="1" fontAlgn="base" latinLnBrk="0" hangingPunct="1">
                  <a:lnSpc>
                    <a:spcPct val="100000"/>
                  </a:lnSpc>
                  <a:spcBef>
                    <a:spcPts val="0"/>
                  </a:spcBef>
                  <a:spcAft>
                    <a:spcPts val="600"/>
                  </a:spcAft>
                  <a:buClr>
                    <a:srgbClr val="CE1126"/>
                  </a:buClr>
                  <a:buSzPct val="80000"/>
                  <a:buNone/>
                  <a:tabLst/>
                  <a:defRPr/>
                </a:pPr>
                <a:r>
                  <a:rPr kumimoji="0" lang="en-US" sz="25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Therefore, the </a:t>
                </a:r>
                <a14:m>
                  <m:oMath xmlns:m="http://schemas.openxmlformats.org/officeDocument/2006/math">
                    <m:r>
                      <a:rPr kumimoji="0" lang="en-US" sz="25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2×2</m:t>
                    </m:r>
                  </m:oMath>
                </a14:m>
                <a:r>
                  <a:rPr kumimoji="0" lang="en-US" sz="25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impedance matrix of the cable is</a:t>
                </a:r>
              </a:p>
              <a:p>
                <a:pPr marL="0" marR="0" lvl="0" indent="0" algn="l" defTabSz="914400" rtl="0" eaLnBrk="1" fontAlgn="base" latinLnBrk="0" hangingPunct="1">
                  <a:lnSpc>
                    <a:spcPct val="100000"/>
                  </a:lnSpc>
                  <a:spcBef>
                    <a:spcPts val="0"/>
                  </a:spcBef>
                  <a:spcAft>
                    <a:spcPts val="600"/>
                  </a:spcAft>
                  <a:buClr>
                    <a:srgbClr val="CE1126"/>
                  </a:buClr>
                  <a:buSzPct val="80000"/>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kumimoji="0" lang="en-US" sz="2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mPr>
                            <m:mr>
                              <m:e>
                                <m:r>
                                  <a:rPr kumimoji="0" lang="en-US" sz="2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0.4333+</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𝑗</m:t>
                                </m:r>
                                <m:r>
                                  <a:rPr kumimoji="0" lang="en-US" sz="2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1.4292</m:t>
                                </m:r>
                              </m:e>
                              <m:e>
                                <m:r>
                                  <a:rPr kumimoji="0" lang="en-US" sz="2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0.0954+</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𝑗</m:t>
                                </m:r>
                                <m:r>
                                  <a:rPr kumimoji="0" lang="en-US" sz="2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3100</m:t>
                                </m:r>
                              </m:e>
                            </m:mr>
                            <m:mr>
                              <m:e>
                                <m:r>
                                  <a:rPr kumimoji="0" lang="en-US" sz="2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0.0954+</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𝑗</m:t>
                                </m:r>
                                <m:r>
                                  <a:rPr kumimoji="0" lang="en-US" sz="2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3100</m:t>
                                </m:r>
                              </m:e>
                              <m:e>
                                <m:r>
                                  <a:rPr kumimoji="0" lang="en-US" sz="2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0.3699+</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𝑗</m:t>
                                </m:r>
                                <m:r>
                                  <a:rPr kumimoji="0" lang="en-US" sz="2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3097</m:t>
                                </m:r>
                              </m:e>
                            </m:mr>
                          </m:m>
                        </m:e>
                      </m:d>
                      <m:r>
                        <m:rPr>
                          <m:sty m:val="p"/>
                        </m:rPr>
                        <a:rPr kumimoji="0" lang="en-US" sz="2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Ω</m:t>
                      </m:r>
                      <m:r>
                        <a:rPr kumimoji="0" lang="en-US" sz="28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nor/>
                        </m:rPr>
                        <a:rPr kumimoji="0" lang="en-US" sz="2800" b="0" i="1" u="none" strike="noStrike" kern="0" cap="none" spc="0" normalizeH="0" baseline="0" noProof="0">
                          <a:ln>
                            <a:noFill/>
                          </a:ln>
                          <a:solidFill>
                            <a:srgbClr val="000000"/>
                          </a:solidFill>
                          <a:effectLst/>
                          <a:uLnTx/>
                          <a:uFillTx/>
                          <a:latin typeface="Times New Roman"/>
                          <a:ea typeface="Calibri" panose="020F0502020204030204" pitchFamily="34" charset="0"/>
                          <a:cs typeface="Times New Roman" panose="02020603050405020304" pitchFamily="18" charset="0"/>
                        </a:rPr>
                        <m:t> </m:t>
                      </m:r>
                      <m:r>
                        <m:rPr>
                          <m:nor/>
                        </m:rPr>
                        <a:rPr kumimoji="0" lang="en-US" sz="2800" b="0" i="0" u="none" strike="noStrike" kern="0" cap="none" spc="0" normalizeH="0" baseline="0" noProof="0">
                          <a:ln>
                            <a:noFill/>
                          </a:ln>
                          <a:solidFill>
                            <a:srgbClr val="000000"/>
                          </a:solidFill>
                          <a:effectLst/>
                          <a:uLnTx/>
                          <a:uFillTx/>
                          <a:latin typeface="Times New Roman"/>
                          <a:ea typeface="Calibri" panose="020F0502020204030204" pitchFamily="34" charset="0"/>
                          <a:cs typeface="Times New Roman" panose="02020603050405020304" pitchFamily="18" charset="0"/>
                        </a:rPr>
                        <m:t>mile</m:t>
                      </m:r>
                      <m:r>
                        <m:rPr>
                          <m:nor/>
                        </m:rPr>
                        <a:rPr kumimoji="0" lang="en-US" sz="2800" b="0" i="1" u="none" strike="noStrike" kern="0" cap="none" spc="0" normalizeH="0" baseline="0" noProof="0">
                          <a:ln>
                            <a:noFill/>
                          </a:ln>
                          <a:solidFill>
                            <a:srgbClr val="000000"/>
                          </a:solidFill>
                          <a:effectLst/>
                          <a:uLnTx/>
                          <a:uFillTx/>
                          <a:latin typeface="Times New Roman"/>
                          <a:ea typeface="Calibri" panose="020F0502020204030204" pitchFamily="34" charset="0"/>
                          <a:cs typeface="Times New Roman" panose="02020603050405020304" pitchFamily="18" charset="0"/>
                        </a:rPr>
                        <m:t> </m:t>
                      </m:r>
                    </m:oMath>
                  </m:oMathPara>
                </a14:m>
                <a:endParaRPr kumimoji="0" lang="en-US" sz="1800" b="0" i="0" u="none" strike="noStrike" kern="0" cap="none" spc="0" normalizeH="0" baseline="0" noProof="0" dirty="0">
                  <a:ln>
                    <a:noFill/>
                  </a:ln>
                  <a:solidFill>
                    <a:srgbClr val="000000"/>
                  </a:solidFill>
                  <a:effectLst/>
                  <a:uLnTx/>
                  <a:uFillTx/>
                  <a:latin typeface="Times New Roman"/>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600"/>
                  </a:spcAft>
                  <a:buClr>
                    <a:srgbClr val="CE1126"/>
                  </a:buClr>
                  <a:buSzPct val="80000"/>
                  <a:buNone/>
                  <a:tabLst/>
                  <a:defRPr/>
                </a:pPr>
                <a:r>
                  <a:rPr kumimoji="0" lang="en-US" sz="25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Further,</a:t>
                </a:r>
              </a:p>
              <a:p>
                <a:pPr marL="0" marR="0" lvl="0" indent="0" algn="l" defTabSz="914400" rtl="0" eaLnBrk="1" fontAlgn="base" latinLnBrk="0" hangingPunct="1">
                  <a:lnSpc>
                    <a:spcPct val="100000"/>
                  </a:lnSpc>
                  <a:spcBef>
                    <a:spcPts val="0"/>
                  </a:spcBef>
                  <a:spcAft>
                    <a:spcPts val="600"/>
                  </a:spcAft>
                  <a:buClr>
                    <a:srgbClr val="CE1126"/>
                  </a:buClr>
                  <a:buSzPct val="80000"/>
                  <a:buNone/>
                  <a:tabLst/>
                  <a:defRPr/>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kumimoji="0" lang="en-US"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kumimoji="0" lang="en-US"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SupPr>
                              <m:e>
                                <m:r>
                                  <a:rPr kumimoji="0" lang="en-US" sz="24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𝒁</m:t>
                                </m:r>
                              </m:e>
                              <m:sub>
                                <m:r>
                                  <m:rPr>
                                    <m:nor/>
                                  </m:rPr>
                                  <a:rPr kumimoji="0" lang="en-US" sz="2400" b="0" i="0" u="none" strike="noStrike" kern="0" cap="none" spc="0" normalizeH="0" baseline="0" noProof="0">
                                    <a:ln>
                                      <a:noFill/>
                                    </a:ln>
                                    <a:solidFill>
                                      <a:srgbClr val="000000"/>
                                    </a:solidFill>
                                    <a:effectLst/>
                                    <a:uLnTx/>
                                    <a:uFillTx/>
                                    <a:latin typeface="Times New Roman"/>
                                    <a:ea typeface="Calibri" panose="020F0502020204030204" pitchFamily="34" charset="0"/>
                                    <a:cs typeface="Times New Roman" panose="02020603050405020304" pitchFamily="18" charset="0"/>
                                  </a:rPr>
                                  <m:t>aag</m:t>
                                </m:r>
                                <m:r>
                                  <m:rPr>
                                    <m:nor/>
                                  </m:rPr>
                                  <a:rPr kumimoji="0" lang="en-US" sz="2400" b="0" i="1" u="none" strike="noStrike" kern="0" cap="none" spc="0" normalizeH="0" baseline="0" noProof="0">
                                    <a:ln>
                                      <a:noFill/>
                                    </a:ln>
                                    <a:solidFill>
                                      <a:srgbClr val="000000"/>
                                    </a:solidFill>
                                    <a:effectLst/>
                                    <a:uLnTx/>
                                    <a:uFillTx/>
                                    <a:latin typeface="Times New Roman"/>
                                    <a:ea typeface="Calibri" panose="020F0502020204030204" pitchFamily="34" charset="0"/>
                                    <a:cs typeface="Times New Roman" panose="02020603050405020304" pitchFamily="18" charset="0"/>
                                  </a:rPr>
                                  <m:t> </m:t>
                                </m:r>
                              </m:sub>
                              <m:sup>
                                <m:r>
                                  <a:rPr kumimoji="0" lang="en-US"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bSup>
                          </m:e>
                          <m:e>
                            <m:r>
                              <a:rPr kumimoji="0" lang="en-US"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24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24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0.4333+</m:t>
                                </m:r>
                                <m:r>
                                  <a:rPr kumimoji="0" lang="en-US"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𝑗</m:t>
                                </m:r>
                                <m:r>
                                  <a:rPr kumimoji="0" lang="en-US" sz="24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1.4292</m:t>
                                </m:r>
                                <m:r>
                                  <a:rPr kumimoji="0" lang="en-US"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24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(0.0954+</m:t>
                                    </m:r>
                                    <m:r>
                                      <a:rPr kumimoji="0" lang="en-US"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𝑗</m:t>
                                    </m:r>
                                    <m:r>
                                      <a:rPr kumimoji="0" lang="en-US" sz="24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3100</m:t>
                                    </m:r>
                                    <m:sSup>
                                      <m:sSup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24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sup>
                                        <m:r>
                                          <a:rPr kumimoji="0" lang="en-US" sz="24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num>
                                  <m:den>
                                    <m:r>
                                      <a:rPr kumimoji="0" lang="en-US" sz="24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0.3699+</m:t>
                                    </m:r>
                                    <m:r>
                                      <a:rPr kumimoji="0" lang="en-US"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𝑗</m:t>
                                    </m:r>
                                    <m:r>
                                      <a:rPr kumimoji="0" lang="en-US" sz="24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3097</m:t>
                                    </m:r>
                                  </m:den>
                                </m:f>
                              </m:e>
                            </m:d>
                          </m:e>
                        </m:mr>
                        <m:mr>
                          <m:e/>
                          <m:e>
                            <m:r>
                              <a:rPr kumimoji="0" lang="en-US"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24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0.5955</m:t>
                            </m:r>
                            <m:r>
                              <a:rPr kumimoji="0" lang="en-US" sz="24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𝑗</m:t>
                            </m:r>
                            <m:r>
                              <a:rPr kumimoji="0" lang="en-US" sz="24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1714</m:t>
                            </m:r>
                            <m:r>
                              <m:rPr>
                                <m:sty m:val="p"/>
                              </m:rPr>
                              <a:rPr kumimoji="0" lang="en-US" sz="24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Ω</m:t>
                            </m:r>
                            <m:r>
                              <a:rPr kumimoji="0" lang="en-US" sz="24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en-US" sz="24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mile</m:t>
                            </m:r>
                          </m:e>
                        </m:mr>
                      </m:m>
                    </m:oMath>
                  </m:oMathPara>
                </a14:m>
                <a:endParaRPr kumimoji="0" lang="en-US" sz="1800" b="0" i="0" u="none" strike="noStrike" kern="0" cap="none" spc="0" normalizeH="0" baseline="0" noProof="0" dirty="0">
                  <a:ln>
                    <a:noFill/>
                  </a:ln>
                  <a:solidFill>
                    <a:srgbClr val="000000"/>
                  </a:solidFill>
                  <a:effectLst/>
                  <a:uLnTx/>
                  <a:uFillTx/>
                  <a:latin typeface="Times New Roman"/>
                  <a:ea typeface="Calibri" panose="020F0502020204030204" pitchFamily="34" charset="0"/>
                  <a:cs typeface="Times New Roman" panose="02020603050405020304" pitchFamily="18" charset="0"/>
                </a:endParaRPr>
              </a:p>
              <a:p>
                <a:pPr marL="0" marR="0" indent="0">
                  <a:spcBef>
                    <a:spcPts val="0"/>
                  </a:spcBef>
                  <a:spcAft>
                    <a:spcPts val="600"/>
                  </a:spcAft>
                  <a:buNone/>
                </a:pPr>
                <a:endParaRPr lang="en-US" sz="1300" dirty="0">
                  <a:solidFill>
                    <a:schemeClr val="tx1"/>
                  </a:solidFill>
                  <a:effectLst/>
                  <a:ea typeface="Calibri" panose="020F0502020204030204" pitchFamily="34" charset="0"/>
                  <a:cs typeface="Times New Roman" panose="02020603050405020304" pitchFamily="18" charset="0"/>
                </a:endParaRPr>
              </a:p>
              <a:p>
                <a:pPr marL="0" indent="0">
                  <a:spcAft>
                    <a:spcPts val="600"/>
                  </a:spcAft>
                  <a:buNone/>
                </a:pPr>
                <a:endParaRPr lang="en-US" sz="1300" dirty="0">
                  <a:solidFill>
                    <a:schemeClr val="tx1"/>
                  </a:solidFill>
                </a:endParaRPr>
              </a:p>
            </p:txBody>
          </p:sp>
        </mc:Choice>
        <mc:Fallback>
          <p:sp>
            <p:nvSpPr>
              <p:cNvPr id="3" name="Content Placeholder 2">
                <a:extLst>
                  <a:ext uri="{FF2B5EF4-FFF2-40B4-BE49-F238E27FC236}">
                    <a16:creationId xmlns:a16="http://schemas.microsoft.com/office/drawing/2014/main" id="{9F5C3CCA-E2AC-455D-9229-A2362705BCCD}"/>
                  </a:ext>
                </a:extLst>
              </p:cNvPr>
              <p:cNvSpPr>
                <a:spLocks noGrp="1" noRot="1" noChangeAspect="1" noMove="1" noResize="1" noEditPoints="1" noAdjustHandles="1" noChangeArrowheads="1" noChangeShapeType="1" noTextEdit="1"/>
              </p:cNvSpPr>
              <p:nvPr>
                <p:ph idx="1"/>
              </p:nvPr>
            </p:nvSpPr>
            <p:spPr>
              <a:xfrm>
                <a:off x="457200" y="777871"/>
                <a:ext cx="8229600" cy="5375279"/>
              </a:xfrm>
              <a:blipFill>
                <a:blip r:embed="rId2"/>
                <a:stretch>
                  <a:fillRect l="-1185" t="-90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7A79B78E-42CF-4BF2-949A-26554088AE71}"/>
              </a:ext>
            </a:extLst>
          </p:cNvPr>
          <p:cNvSpPr>
            <a:spLocks noGrp="1"/>
          </p:cNvSpPr>
          <p:nvPr>
            <p:ph type="sldNum" sz="quarter" idx="12"/>
          </p:nvPr>
        </p:nvSpPr>
        <p:spPr/>
        <p:txBody>
          <a:bodyPr/>
          <a:lstStyle/>
          <a:p>
            <a:fld id="{98783A6C-F2E5-470E-8F07-6DF2D28172F3}" type="slidenum">
              <a:rPr lang="en-US" smtClean="0"/>
              <a:t>51</a:t>
            </a:fld>
            <a:endParaRPr lang="en-US" dirty="0"/>
          </a:p>
        </p:txBody>
      </p:sp>
      <p:sp>
        <p:nvSpPr>
          <p:cNvPr id="6" name="Footer Placeholder 4">
            <a:extLst>
              <a:ext uri="{FF2B5EF4-FFF2-40B4-BE49-F238E27FC236}">
                <a16:creationId xmlns:a16="http://schemas.microsoft.com/office/drawing/2014/main" id="{F8F151DD-0B43-8E17-471D-2B0FE5DCDE6A}"/>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60609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D771D-60F3-4425-88A2-6AC81B3AE66B}"/>
              </a:ext>
            </a:extLst>
          </p:cNvPr>
          <p:cNvSpPr>
            <a:spLocks noGrp="1"/>
          </p:cNvSpPr>
          <p:nvPr>
            <p:ph type="sldNum" sz="quarter" idx="12"/>
          </p:nvPr>
        </p:nvSpPr>
        <p:spPr/>
        <p:txBody>
          <a:bodyPr/>
          <a:lstStyle/>
          <a:p>
            <a:fld id="{98783A6C-F2E5-470E-8F07-6DF2D28172F3}" type="slidenum">
              <a:rPr lang="en-US" smtClean="0"/>
              <a:t>52</a:t>
            </a:fld>
            <a:endParaRPr lang="en-US"/>
          </a:p>
        </p:txBody>
      </p:sp>
      <p:sp>
        <p:nvSpPr>
          <p:cNvPr id="7" name="Title 1">
            <a:extLst>
              <a:ext uri="{FF2B5EF4-FFF2-40B4-BE49-F238E27FC236}">
                <a16:creationId xmlns:a16="http://schemas.microsoft.com/office/drawing/2014/main" id="{91329803-A83D-4C7F-B0DA-21A20FBF4490}"/>
              </a:ext>
            </a:extLst>
          </p:cNvPr>
          <p:cNvSpPr>
            <a:spLocks noGrp="1"/>
          </p:cNvSpPr>
          <p:nvPr>
            <p:ph type="title"/>
          </p:nvPr>
        </p:nvSpPr>
        <p:spPr>
          <a:xfrm>
            <a:off x="457200" y="1924049"/>
            <a:ext cx="8229600" cy="2352675"/>
          </a:xfrm>
        </p:spPr>
        <p:txBody>
          <a:bodyPr>
            <a:normAutofit/>
          </a:bodyPr>
          <a:lstStyle/>
          <a:p>
            <a:pPr algn="ctr"/>
            <a:r>
              <a:rPr lang="en-US" sz="8000" b="1" dirty="0"/>
              <a:t>Thank You!</a:t>
            </a:r>
          </a:p>
        </p:txBody>
      </p:sp>
      <p:sp>
        <p:nvSpPr>
          <p:cNvPr id="2" name="Footer Placeholder 4">
            <a:extLst>
              <a:ext uri="{FF2B5EF4-FFF2-40B4-BE49-F238E27FC236}">
                <a16:creationId xmlns:a16="http://schemas.microsoft.com/office/drawing/2014/main" id="{2D6528F0-B946-F4DD-2204-FD88AA1BB41C}"/>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28395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77A7-A4B2-4766-A79F-BF33C4409D7B}"/>
              </a:ext>
            </a:extLst>
          </p:cNvPr>
          <p:cNvSpPr>
            <a:spLocks noGrp="1"/>
          </p:cNvSpPr>
          <p:nvPr>
            <p:ph type="title"/>
          </p:nvPr>
        </p:nvSpPr>
        <p:spPr/>
        <p:txBody>
          <a:bodyPr/>
          <a:lstStyle/>
          <a:p>
            <a:r>
              <a:rPr lang="en-US" sz="3200" dirty="0"/>
              <a:t>2.2 Overhead Feeders </a:t>
            </a:r>
          </a:p>
        </p:txBody>
      </p:sp>
      <p:sp>
        <p:nvSpPr>
          <p:cNvPr id="3" name="Content Placeholder 2">
            <a:extLst>
              <a:ext uri="{FF2B5EF4-FFF2-40B4-BE49-F238E27FC236}">
                <a16:creationId xmlns:a16="http://schemas.microsoft.com/office/drawing/2014/main" id="{D3F4A0AD-0CF3-4E9C-B39D-421250ED968C}"/>
              </a:ext>
            </a:extLst>
          </p:cNvPr>
          <p:cNvSpPr>
            <a:spLocks noGrp="1"/>
          </p:cNvSpPr>
          <p:nvPr>
            <p:ph idx="1"/>
          </p:nvPr>
        </p:nvSpPr>
        <p:spPr>
          <a:xfrm>
            <a:off x="571151" y="944989"/>
            <a:ext cx="8115649" cy="2971117"/>
          </a:xfrm>
        </p:spPr>
        <p:txBody>
          <a:bodyPr/>
          <a:lstStyle/>
          <a:p>
            <a:pPr algn="just">
              <a:lnSpc>
                <a:spcPct val="120000"/>
              </a:lnSpc>
              <a:spcAft>
                <a:spcPts val="600"/>
              </a:spcAft>
              <a:buFont typeface="Wingdings" panose="05000000000000000000" pitchFamily="2" charset="2"/>
              <a:buChar char="q"/>
            </a:pPr>
            <a:r>
              <a:rPr lang="en-US" sz="2300" dirty="0">
                <a:solidFill>
                  <a:schemeClr val="tx1"/>
                </a:solidFill>
                <a:latin typeface="Calibri" panose="020F0502020204030204" pitchFamily="34" charset="0"/>
                <a:cs typeface="Calibri" panose="020F0502020204030204" pitchFamily="34" charset="0"/>
              </a:rPr>
              <a:t>Primary side of the Distribution Systems most often use aluminum conductor steel-reinforced (ACSR) conductors.</a:t>
            </a:r>
          </a:p>
          <a:p>
            <a:pPr algn="just">
              <a:lnSpc>
                <a:spcPct val="120000"/>
              </a:lnSpc>
              <a:spcAft>
                <a:spcPts val="600"/>
              </a:spcAft>
              <a:buFont typeface="Wingdings" panose="05000000000000000000" pitchFamily="2" charset="2"/>
              <a:buChar char="q"/>
            </a:pPr>
            <a:r>
              <a:rPr lang="en-US" sz="2300" dirty="0">
                <a:solidFill>
                  <a:schemeClr val="tx1"/>
                </a:solidFill>
                <a:latin typeface="Calibri" panose="020F0502020204030204" pitchFamily="34" charset="0"/>
                <a:cs typeface="Calibri" panose="020F0502020204030204" pitchFamily="34" charset="0"/>
              </a:rPr>
              <a:t>ACSR conductors have a steel core surrounded by aluminum strands.</a:t>
            </a:r>
          </a:p>
          <a:p>
            <a:pPr algn="just">
              <a:lnSpc>
                <a:spcPct val="120000"/>
              </a:lnSpc>
              <a:spcAft>
                <a:spcPts val="600"/>
              </a:spcAft>
              <a:buFont typeface="Wingdings" panose="05000000000000000000" pitchFamily="2" charset="2"/>
              <a:buChar char="q"/>
            </a:pPr>
            <a:r>
              <a:rPr lang="en-US" sz="2300" dirty="0">
                <a:solidFill>
                  <a:schemeClr val="tx1"/>
                </a:solidFill>
                <a:latin typeface="Calibri" panose="020F0502020204030204" pitchFamily="34" charset="0"/>
                <a:cs typeface="Calibri" panose="020F0502020204030204" pitchFamily="34" charset="0"/>
              </a:rPr>
              <a:t>Overhead cables for secondary service drop are all aluminum.</a:t>
            </a:r>
          </a:p>
          <a:p>
            <a:pPr algn="just">
              <a:lnSpc>
                <a:spcPct val="120000"/>
              </a:lnSpc>
              <a:spcAft>
                <a:spcPts val="600"/>
              </a:spcAft>
              <a:buFont typeface="Wingdings" panose="05000000000000000000" pitchFamily="2" charset="2"/>
              <a:buChar char="q"/>
            </a:pPr>
            <a:r>
              <a:rPr lang="en-US" sz="2300" dirty="0">
                <a:solidFill>
                  <a:schemeClr val="tx1"/>
                </a:solidFill>
                <a:latin typeface="Calibri" panose="020F0502020204030204" pitchFamily="34" charset="0"/>
                <a:cs typeface="Calibri" panose="020F0502020204030204" pitchFamily="34" charset="0"/>
              </a:rPr>
              <a:t>Live conductors are covered with insulation, but neutral is bare.</a:t>
            </a:r>
          </a:p>
        </p:txBody>
      </p:sp>
      <p:sp>
        <p:nvSpPr>
          <p:cNvPr id="7" name="Slide Number Placeholder 6">
            <a:extLst>
              <a:ext uri="{FF2B5EF4-FFF2-40B4-BE49-F238E27FC236}">
                <a16:creationId xmlns:a16="http://schemas.microsoft.com/office/drawing/2014/main" id="{34EB134D-F71F-402C-9CC2-6DAC8920F8F2}"/>
              </a:ext>
            </a:extLst>
          </p:cNvPr>
          <p:cNvSpPr>
            <a:spLocks noGrp="1"/>
          </p:cNvSpPr>
          <p:nvPr>
            <p:ph type="sldNum" sz="quarter" idx="12"/>
          </p:nvPr>
        </p:nvSpPr>
        <p:spPr/>
        <p:txBody>
          <a:bodyPr/>
          <a:lstStyle/>
          <a:p>
            <a:fld id="{98783A6C-F2E5-470E-8F07-6DF2D28172F3}" type="slidenum">
              <a:rPr lang="en-US" smtClean="0"/>
              <a:t>6</a:t>
            </a:fld>
            <a:endParaRPr lang="en-US"/>
          </a:p>
        </p:txBody>
      </p:sp>
      <p:pic>
        <p:nvPicPr>
          <p:cNvPr id="6" name="Picture 5">
            <a:extLst>
              <a:ext uri="{FF2B5EF4-FFF2-40B4-BE49-F238E27FC236}">
                <a16:creationId xmlns:a16="http://schemas.microsoft.com/office/drawing/2014/main" id="{47CDC9AA-7354-4BBE-94B4-CF891186E076}"/>
              </a:ext>
            </a:extLst>
          </p:cNvPr>
          <p:cNvPicPr>
            <a:picLocks noChangeAspect="1"/>
          </p:cNvPicPr>
          <p:nvPr/>
        </p:nvPicPr>
        <p:blipFill>
          <a:blip r:embed="rId2"/>
          <a:stretch>
            <a:fillRect/>
          </a:stretch>
        </p:blipFill>
        <p:spPr>
          <a:xfrm>
            <a:off x="2073009" y="4083224"/>
            <a:ext cx="4997981" cy="1555377"/>
          </a:xfrm>
          <a:prstGeom prst="rect">
            <a:avLst/>
          </a:prstGeom>
        </p:spPr>
      </p:pic>
      <p:sp>
        <p:nvSpPr>
          <p:cNvPr id="8" name="TextBox 7">
            <a:extLst>
              <a:ext uri="{FF2B5EF4-FFF2-40B4-BE49-F238E27FC236}">
                <a16:creationId xmlns:a16="http://schemas.microsoft.com/office/drawing/2014/main" id="{D96FAD0A-FEAF-43C7-969B-DD7D23401490}"/>
              </a:ext>
            </a:extLst>
          </p:cNvPr>
          <p:cNvSpPr txBox="1"/>
          <p:nvPr/>
        </p:nvSpPr>
        <p:spPr>
          <a:xfrm>
            <a:off x="2726020" y="5665707"/>
            <a:ext cx="3691958"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Fig (a): 556 </a:t>
            </a:r>
            <a:r>
              <a:rPr lang="en-US" sz="1400" dirty="0" err="1">
                <a:latin typeface="Calibri" panose="020F0502020204030204" pitchFamily="34" charset="0"/>
                <a:cs typeface="Calibri" panose="020F0502020204030204" pitchFamily="34" charset="0"/>
              </a:rPr>
              <a:t>kcmil</a:t>
            </a:r>
            <a:r>
              <a:rPr lang="en-US" sz="1400" dirty="0">
                <a:latin typeface="Calibri" panose="020F0502020204030204" pitchFamily="34" charset="0"/>
                <a:cs typeface="Calibri" panose="020F0502020204030204" pitchFamily="34" charset="0"/>
              </a:rPr>
              <a:t> ACSR overhead conductor</a:t>
            </a:r>
          </a:p>
        </p:txBody>
      </p:sp>
      <p:sp>
        <p:nvSpPr>
          <p:cNvPr id="4" name="Footer Placeholder 4">
            <a:extLst>
              <a:ext uri="{FF2B5EF4-FFF2-40B4-BE49-F238E27FC236}">
                <a16:creationId xmlns:a16="http://schemas.microsoft.com/office/drawing/2014/main" id="{8A9FEB44-3DFA-A759-95AD-2802D91D20C5}"/>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034906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77A7-A4B2-4766-A79F-BF33C4409D7B}"/>
              </a:ext>
            </a:extLst>
          </p:cNvPr>
          <p:cNvSpPr>
            <a:spLocks noGrp="1"/>
          </p:cNvSpPr>
          <p:nvPr>
            <p:ph type="title"/>
          </p:nvPr>
        </p:nvSpPr>
        <p:spPr/>
        <p:txBody>
          <a:bodyPr/>
          <a:lstStyle/>
          <a:p>
            <a:r>
              <a:rPr lang="en-US" sz="3200" dirty="0"/>
              <a:t>2.2 Overhead Feeders </a:t>
            </a:r>
          </a:p>
        </p:txBody>
      </p:sp>
      <p:sp>
        <p:nvSpPr>
          <p:cNvPr id="3" name="Content Placeholder 2">
            <a:extLst>
              <a:ext uri="{FF2B5EF4-FFF2-40B4-BE49-F238E27FC236}">
                <a16:creationId xmlns:a16="http://schemas.microsoft.com/office/drawing/2014/main" id="{D3F4A0AD-0CF3-4E9C-B39D-421250ED968C}"/>
              </a:ext>
            </a:extLst>
          </p:cNvPr>
          <p:cNvSpPr>
            <a:spLocks noGrp="1"/>
          </p:cNvSpPr>
          <p:nvPr>
            <p:ph idx="1"/>
          </p:nvPr>
        </p:nvSpPr>
        <p:spPr>
          <a:xfrm>
            <a:off x="571151" y="944990"/>
            <a:ext cx="8115649" cy="1595010"/>
          </a:xfrm>
        </p:spPr>
        <p:txBody>
          <a:bodyPr/>
          <a:lstStyle/>
          <a:p>
            <a:pPr algn="just">
              <a:lnSpc>
                <a:spcPct val="120000"/>
              </a:lnSpc>
              <a:spcAft>
                <a:spcPts val="600"/>
              </a:spcAft>
              <a:buFont typeface="Wingdings" panose="05000000000000000000" pitchFamily="2" charset="2"/>
              <a:buChar char="q"/>
            </a:pPr>
            <a:r>
              <a:rPr lang="en-US" sz="2300" dirty="0">
                <a:solidFill>
                  <a:schemeClr val="tx1"/>
                </a:solidFill>
                <a:latin typeface="Calibri" panose="020F0502020204030204" pitchFamily="34" charset="0"/>
                <a:cs typeface="Calibri" panose="020F0502020204030204" pitchFamily="34" charset="0"/>
              </a:rPr>
              <a:t>Figure (b) shows #2 Triplex cable used for single-phase residential service.</a:t>
            </a:r>
          </a:p>
          <a:p>
            <a:pPr algn="just">
              <a:lnSpc>
                <a:spcPct val="120000"/>
              </a:lnSpc>
              <a:spcAft>
                <a:spcPts val="600"/>
              </a:spcAft>
              <a:buFont typeface="Wingdings" panose="05000000000000000000" pitchFamily="2" charset="2"/>
              <a:buChar char="q"/>
            </a:pPr>
            <a:r>
              <a:rPr lang="en-US" sz="2300" dirty="0">
                <a:solidFill>
                  <a:schemeClr val="tx1"/>
                </a:solidFill>
                <a:latin typeface="Calibri" panose="020F0502020204030204" pitchFamily="34" charset="0"/>
                <a:cs typeface="Calibri" panose="020F0502020204030204" pitchFamily="34" charset="0"/>
              </a:rPr>
              <a:t>For three-phase service, quadraplex conductors are used.</a:t>
            </a:r>
          </a:p>
        </p:txBody>
      </p:sp>
      <p:sp>
        <p:nvSpPr>
          <p:cNvPr id="7" name="Slide Number Placeholder 6">
            <a:extLst>
              <a:ext uri="{FF2B5EF4-FFF2-40B4-BE49-F238E27FC236}">
                <a16:creationId xmlns:a16="http://schemas.microsoft.com/office/drawing/2014/main" id="{34EB134D-F71F-402C-9CC2-6DAC8920F8F2}"/>
              </a:ext>
            </a:extLst>
          </p:cNvPr>
          <p:cNvSpPr>
            <a:spLocks noGrp="1"/>
          </p:cNvSpPr>
          <p:nvPr>
            <p:ph type="sldNum" sz="quarter" idx="12"/>
          </p:nvPr>
        </p:nvSpPr>
        <p:spPr/>
        <p:txBody>
          <a:bodyPr/>
          <a:lstStyle/>
          <a:p>
            <a:fld id="{98783A6C-F2E5-470E-8F07-6DF2D28172F3}" type="slidenum">
              <a:rPr lang="en-US" smtClean="0"/>
              <a:t>7</a:t>
            </a:fld>
            <a:endParaRPr lang="en-US"/>
          </a:p>
        </p:txBody>
      </p:sp>
      <p:pic>
        <p:nvPicPr>
          <p:cNvPr id="10" name="Picture 9">
            <a:extLst>
              <a:ext uri="{FF2B5EF4-FFF2-40B4-BE49-F238E27FC236}">
                <a16:creationId xmlns:a16="http://schemas.microsoft.com/office/drawing/2014/main" id="{0448F356-5BF9-4C9A-A063-0A4717955817}"/>
              </a:ext>
            </a:extLst>
          </p:cNvPr>
          <p:cNvPicPr>
            <a:picLocks noChangeAspect="1"/>
          </p:cNvPicPr>
          <p:nvPr/>
        </p:nvPicPr>
        <p:blipFill>
          <a:blip r:embed="rId2"/>
          <a:stretch>
            <a:fillRect/>
          </a:stretch>
        </p:blipFill>
        <p:spPr>
          <a:xfrm>
            <a:off x="1740992" y="2719576"/>
            <a:ext cx="5662015" cy="1805202"/>
          </a:xfrm>
          <a:prstGeom prst="rect">
            <a:avLst/>
          </a:prstGeom>
        </p:spPr>
      </p:pic>
      <p:sp>
        <p:nvSpPr>
          <p:cNvPr id="11" name="TextBox 10">
            <a:extLst>
              <a:ext uri="{FF2B5EF4-FFF2-40B4-BE49-F238E27FC236}">
                <a16:creationId xmlns:a16="http://schemas.microsoft.com/office/drawing/2014/main" id="{5FE9B9C2-E7B4-4F76-91A9-88FD4DA7CF46}"/>
              </a:ext>
            </a:extLst>
          </p:cNvPr>
          <p:cNvSpPr txBox="1"/>
          <p:nvPr/>
        </p:nvSpPr>
        <p:spPr>
          <a:xfrm>
            <a:off x="3504976" y="4535077"/>
            <a:ext cx="2134046"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Fig (b): #2 Triplex cable </a:t>
            </a:r>
          </a:p>
        </p:txBody>
      </p:sp>
      <p:sp>
        <p:nvSpPr>
          <p:cNvPr id="4" name="Footer Placeholder 4">
            <a:extLst>
              <a:ext uri="{FF2B5EF4-FFF2-40B4-BE49-F238E27FC236}">
                <a16:creationId xmlns:a16="http://schemas.microsoft.com/office/drawing/2014/main" id="{8A9FEB44-3DFA-A759-95AD-2802D91D20C5}"/>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66459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9EA6A-75BE-41B0-930D-A9F4E4D16BEB}"/>
              </a:ext>
            </a:extLst>
          </p:cNvPr>
          <p:cNvSpPr>
            <a:spLocks noGrp="1"/>
          </p:cNvSpPr>
          <p:nvPr>
            <p:ph type="title"/>
          </p:nvPr>
        </p:nvSpPr>
        <p:spPr/>
        <p:txBody>
          <a:bodyPr/>
          <a:lstStyle/>
          <a:p>
            <a:r>
              <a:rPr lang="en-US" dirty="0"/>
              <a:t>2.3 Underground Feeders</a:t>
            </a:r>
          </a:p>
        </p:txBody>
      </p:sp>
      <p:sp>
        <p:nvSpPr>
          <p:cNvPr id="3" name="Content Placeholder 2">
            <a:extLst>
              <a:ext uri="{FF2B5EF4-FFF2-40B4-BE49-F238E27FC236}">
                <a16:creationId xmlns:a16="http://schemas.microsoft.com/office/drawing/2014/main" id="{7270B1E5-6C80-4EF5-936B-C5F6A8430D37}"/>
              </a:ext>
            </a:extLst>
          </p:cNvPr>
          <p:cNvSpPr>
            <a:spLocks noGrp="1"/>
          </p:cNvSpPr>
          <p:nvPr>
            <p:ph idx="1"/>
          </p:nvPr>
        </p:nvSpPr>
        <p:spPr>
          <a:xfrm>
            <a:off x="457200" y="906088"/>
            <a:ext cx="8620125" cy="4558066"/>
          </a:xfrm>
        </p:spPr>
        <p:txBody>
          <a:bodyPr/>
          <a:lstStyle/>
          <a:p>
            <a:pPr algn="just">
              <a:lnSpc>
                <a:spcPct val="120000"/>
              </a:lnSpc>
              <a:spcAft>
                <a:spcPts val="600"/>
              </a:spcAft>
              <a:buFont typeface="Wingdings" panose="05000000000000000000" pitchFamily="2" charset="2"/>
              <a:buChar char="q"/>
            </a:pPr>
            <a:r>
              <a:rPr lang="en-US" sz="2300" dirty="0">
                <a:solidFill>
                  <a:schemeClr val="tx1"/>
                </a:solidFill>
                <a:latin typeface="Calibri" panose="020F0502020204030204" pitchFamily="34" charset="0"/>
                <a:cs typeface="Calibri" panose="020F0502020204030204" pitchFamily="34" charset="0"/>
              </a:rPr>
              <a:t>Underground feeders are built with either copper or aluminum cables. The cables used for the primary side of the distribution system have a layer of insulation and an outer jacket.</a:t>
            </a:r>
          </a:p>
          <a:p>
            <a:pPr algn="just">
              <a:lnSpc>
                <a:spcPct val="120000"/>
              </a:lnSpc>
              <a:spcAft>
                <a:spcPts val="600"/>
              </a:spcAft>
              <a:buFont typeface="Wingdings" panose="05000000000000000000" pitchFamily="2" charset="2"/>
              <a:buChar char="q"/>
            </a:pPr>
            <a:r>
              <a:rPr lang="en-US" sz="2300" dirty="0">
                <a:solidFill>
                  <a:schemeClr val="tx1"/>
                </a:solidFill>
                <a:latin typeface="Calibri" panose="020F0502020204030204" pitchFamily="34" charset="0"/>
                <a:cs typeface="Calibri" panose="020F0502020204030204" pitchFamily="34" charset="0"/>
              </a:rPr>
              <a:t>Figure on the right, shows an example of an insulated 15 kV class copper cable. They are laid in ducts or directly buried. Triplex and quadraplex cables suitable for direct burial in ground are used for service drops.</a:t>
            </a:r>
          </a:p>
        </p:txBody>
      </p:sp>
      <p:sp>
        <p:nvSpPr>
          <p:cNvPr id="5" name="Slide Number Placeholder 4">
            <a:extLst>
              <a:ext uri="{FF2B5EF4-FFF2-40B4-BE49-F238E27FC236}">
                <a16:creationId xmlns:a16="http://schemas.microsoft.com/office/drawing/2014/main" id="{3F07A6A9-04BE-4F33-A50C-4A23C7E7469A}"/>
              </a:ext>
            </a:extLst>
          </p:cNvPr>
          <p:cNvSpPr>
            <a:spLocks noGrp="1"/>
          </p:cNvSpPr>
          <p:nvPr>
            <p:ph type="sldNum" sz="quarter" idx="12"/>
          </p:nvPr>
        </p:nvSpPr>
        <p:spPr/>
        <p:txBody>
          <a:bodyPr/>
          <a:lstStyle/>
          <a:p>
            <a:fld id="{98783A6C-F2E5-470E-8F07-6DF2D28172F3}" type="slidenum">
              <a:rPr lang="en-US" smtClean="0"/>
              <a:t>8</a:t>
            </a:fld>
            <a:endParaRPr lang="en-US"/>
          </a:p>
        </p:txBody>
      </p:sp>
      <p:pic>
        <p:nvPicPr>
          <p:cNvPr id="7" name="Picture 6">
            <a:extLst>
              <a:ext uri="{FF2B5EF4-FFF2-40B4-BE49-F238E27FC236}">
                <a16:creationId xmlns:a16="http://schemas.microsoft.com/office/drawing/2014/main" id="{85B6DC78-0D56-4DD3-9137-06B9EB6D13F5}"/>
              </a:ext>
            </a:extLst>
          </p:cNvPr>
          <p:cNvPicPr>
            <a:picLocks noChangeAspect="1"/>
          </p:cNvPicPr>
          <p:nvPr/>
        </p:nvPicPr>
        <p:blipFill>
          <a:blip r:embed="rId2"/>
          <a:stretch>
            <a:fillRect/>
          </a:stretch>
        </p:blipFill>
        <p:spPr>
          <a:xfrm>
            <a:off x="5702710" y="3661029"/>
            <a:ext cx="2133599" cy="2262308"/>
          </a:xfrm>
          <a:prstGeom prst="rect">
            <a:avLst/>
          </a:prstGeom>
        </p:spPr>
      </p:pic>
      <p:sp>
        <p:nvSpPr>
          <p:cNvPr id="8" name="TextBox 7">
            <a:extLst>
              <a:ext uri="{FF2B5EF4-FFF2-40B4-BE49-F238E27FC236}">
                <a16:creationId xmlns:a16="http://schemas.microsoft.com/office/drawing/2014/main" id="{30264B0B-02DB-499D-BE38-717DE7614C70}"/>
              </a:ext>
            </a:extLst>
          </p:cNvPr>
          <p:cNvSpPr txBox="1"/>
          <p:nvPr/>
        </p:nvSpPr>
        <p:spPr>
          <a:xfrm>
            <a:off x="5020948" y="5889063"/>
            <a:ext cx="3289683" cy="253916"/>
          </a:xfrm>
          <a:prstGeom prst="rect">
            <a:avLst/>
          </a:prstGeom>
          <a:noFill/>
        </p:spPr>
        <p:txBody>
          <a:bodyPr wrap="none" rtlCol="0">
            <a:spAutoFit/>
          </a:bodyPr>
          <a:lstStyle/>
          <a:p>
            <a:r>
              <a:rPr lang="en-US" sz="1050" dirty="0">
                <a:latin typeface="Calibri" panose="020F0502020204030204" pitchFamily="34" charset="0"/>
                <a:cs typeface="Calibri" panose="020F0502020204030204" pitchFamily="34" charset="0"/>
              </a:rPr>
              <a:t>Fig : Cross section of a 15kV class insulated copper cable</a:t>
            </a:r>
          </a:p>
        </p:txBody>
      </p:sp>
      <p:sp>
        <p:nvSpPr>
          <p:cNvPr id="6" name="Footer Placeholder 4">
            <a:extLst>
              <a:ext uri="{FF2B5EF4-FFF2-40B4-BE49-F238E27FC236}">
                <a16:creationId xmlns:a16="http://schemas.microsoft.com/office/drawing/2014/main" id="{8449C97D-BC52-86D3-F7A2-69B617ECD21D}"/>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194884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EF20-99C5-4E02-9C4F-2704B693F85D}"/>
              </a:ext>
            </a:extLst>
          </p:cNvPr>
          <p:cNvSpPr>
            <a:spLocks noGrp="1"/>
          </p:cNvSpPr>
          <p:nvPr>
            <p:ph type="title"/>
          </p:nvPr>
        </p:nvSpPr>
        <p:spPr/>
        <p:txBody>
          <a:bodyPr/>
          <a:lstStyle/>
          <a:p>
            <a:r>
              <a:rPr lang="en-US" dirty="0"/>
              <a:t>2.4 Conductor Data</a:t>
            </a:r>
          </a:p>
        </p:txBody>
      </p:sp>
      <p:sp>
        <p:nvSpPr>
          <p:cNvPr id="3" name="Content Placeholder 2">
            <a:extLst>
              <a:ext uri="{FF2B5EF4-FFF2-40B4-BE49-F238E27FC236}">
                <a16:creationId xmlns:a16="http://schemas.microsoft.com/office/drawing/2014/main" id="{B59E9608-ABA4-4AFE-9F3B-932D2177C3E0}"/>
              </a:ext>
            </a:extLst>
          </p:cNvPr>
          <p:cNvSpPr>
            <a:spLocks noGrp="1"/>
          </p:cNvSpPr>
          <p:nvPr>
            <p:ph idx="1"/>
          </p:nvPr>
        </p:nvSpPr>
        <p:spPr>
          <a:xfrm>
            <a:off x="457200" y="906088"/>
            <a:ext cx="8229600" cy="3041798"/>
          </a:xfrm>
        </p:spPr>
        <p:txBody>
          <a:bodyPr/>
          <a:lstStyle/>
          <a:p>
            <a:pPr algn="just">
              <a:lnSpc>
                <a:spcPct val="120000"/>
              </a:lnSpc>
              <a:spcAft>
                <a:spcPts val="600"/>
              </a:spcAft>
              <a:buFont typeface="Wingdings" panose="05000000000000000000" pitchFamily="2" charset="2"/>
              <a:buChar char="q"/>
            </a:pPr>
            <a:r>
              <a:rPr lang="en-US" sz="2300" dirty="0">
                <a:solidFill>
                  <a:schemeClr val="tx1"/>
                </a:solidFill>
                <a:latin typeface="Calibri" panose="020F0502020204030204" pitchFamily="34" charset="0"/>
                <a:cs typeface="Calibri" panose="020F0502020204030204" pitchFamily="34" charset="0"/>
              </a:rPr>
              <a:t>Manufacturers of conductors provide detailed data based on the construction geometry.</a:t>
            </a:r>
          </a:p>
          <a:p>
            <a:pPr algn="just">
              <a:lnSpc>
                <a:spcPct val="120000"/>
              </a:lnSpc>
              <a:spcAft>
                <a:spcPts val="600"/>
              </a:spcAft>
              <a:buFont typeface="Wingdings" panose="05000000000000000000" pitchFamily="2" charset="2"/>
              <a:buChar char="q"/>
            </a:pPr>
            <a:r>
              <a:rPr lang="en-US" sz="2300" dirty="0">
                <a:solidFill>
                  <a:schemeClr val="tx1"/>
                </a:solidFill>
                <a:latin typeface="Calibri" panose="020F0502020204030204" pitchFamily="34" charset="0"/>
                <a:cs typeface="Calibri" panose="020F0502020204030204" pitchFamily="34" charset="0"/>
              </a:rPr>
              <a:t>In addition, electrical properties, such as resistance, are provided. </a:t>
            </a:r>
          </a:p>
          <a:p>
            <a:pPr algn="just">
              <a:lnSpc>
                <a:spcPct val="120000"/>
              </a:lnSpc>
              <a:spcAft>
                <a:spcPts val="600"/>
              </a:spcAft>
              <a:buFont typeface="Wingdings" panose="05000000000000000000" pitchFamily="2" charset="2"/>
              <a:buChar char="q"/>
            </a:pPr>
            <a:r>
              <a:rPr lang="en-US" sz="2300" dirty="0">
                <a:solidFill>
                  <a:schemeClr val="tx1"/>
                </a:solidFill>
                <a:latin typeface="Calibri" panose="020F0502020204030204" pitchFamily="34" charset="0"/>
                <a:cs typeface="Calibri" panose="020F0502020204030204" pitchFamily="34" charset="0"/>
              </a:rPr>
              <a:t>Also provided is a quantity called Geometric Mean Radius (GMR), which is used in the computation of line parameters.</a:t>
            </a:r>
          </a:p>
        </p:txBody>
      </p:sp>
      <p:sp>
        <p:nvSpPr>
          <p:cNvPr id="5" name="Slide Number Placeholder 4">
            <a:extLst>
              <a:ext uri="{FF2B5EF4-FFF2-40B4-BE49-F238E27FC236}">
                <a16:creationId xmlns:a16="http://schemas.microsoft.com/office/drawing/2014/main" id="{2599E638-1667-4F7B-9308-15ABA5FF23DA}"/>
              </a:ext>
            </a:extLst>
          </p:cNvPr>
          <p:cNvSpPr>
            <a:spLocks noGrp="1"/>
          </p:cNvSpPr>
          <p:nvPr>
            <p:ph type="sldNum" sz="quarter" idx="12"/>
          </p:nvPr>
        </p:nvSpPr>
        <p:spPr/>
        <p:txBody>
          <a:bodyPr/>
          <a:lstStyle/>
          <a:p>
            <a:fld id="{98783A6C-F2E5-470E-8F07-6DF2D28172F3}" type="slidenum">
              <a:rPr lang="en-US" smtClean="0"/>
              <a:t>9</a:t>
            </a:fld>
            <a:endParaRPr lang="en-US"/>
          </a:p>
        </p:txBody>
      </p:sp>
      <p:sp>
        <p:nvSpPr>
          <p:cNvPr id="6" name="Footer Placeholder 4">
            <a:extLst>
              <a:ext uri="{FF2B5EF4-FFF2-40B4-BE49-F238E27FC236}">
                <a16:creationId xmlns:a16="http://schemas.microsoft.com/office/drawing/2014/main" id="{AD16A254-44ED-FF5E-9276-0FE949476A71}"/>
              </a:ext>
            </a:extLst>
          </p:cNvPr>
          <p:cNvSpPr>
            <a:spLocks noGrp="1"/>
          </p:cNvSpPr>
          <p:nvPr>
            <p:ph type="ftr" sz="quarter" idx="11"/>
          </p:nvPr>
        </p:nvSpPr>
        <p:spPr>
          <a:xfrm>
            <a:off x="6769510" y="6330979"/>
            <a:ext cx="1917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152861450"/>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mes n">
      <a:majorFont>
        <a:latin typeface="Univers 67 Condensed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EE653 Approximate Method of Analysis</Template>
  <TotalTime>3922</TotalTime>
  <Words>3491</Words>
  <Application>Microsoft Office PowerPoint</Application>
  <PresentationFormat>On-screen Show (4:3)</PresentationFormat>
  <Paragraphs>367</Paragraphs>
  <Slides>52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Univers 65</vt:lpstr>
      <vt:lpstr>Univers 67 CondensedBold</vt:lpstr>
      <vt:lpstr>Arial</vt:lpstr>
      <vt:lpstr>Calibri</vt:lpstr>
      <vt:lpstr>Cambria Math</vt:lpstr>
      <vt:lpstr>Georgia</vt:lpstr>
      <vt:lpstr>Times</vt:lpstr>
      <vt:lpstr>Times New Roman</vt:lpstr>
      <vt:lpstr>Wingdings</vt:lpstr>
      <vt:lpstr>PowerPoint</vt:lpstr>
      <vt:lpstr>Distribution Line Models </vt:lpstr>
      <vt:lpstr>Distribution Line Models</vt:lpstr>
      <vt:lpstr>1. Overview</vt:lpstr>
      <vt:lpstr>2. Conductor Types and Sizes</vt:lpstr>
      <vt:lpstr>2. Conductor Types and Sizes</vt:lpstr>
      <vt:lpstr>2.2 Overhead Feeders </vt:lpstr>
      <vt:lpstr>2.2 Overhead Feeders </vt:lpstr>
      <vt:lpstr>2.3 Underground Feeders</vt:lpstr>
      <vt:lpstr>2.4 Conductor Data</vt:lpstr>
      <vt:lpstr>2.4 Conductor Data</vt:lpstr>
      <vt:lpstr>3. Generalized Carson’s Model</vt:lpstr>
      <vt:lpstr>3. Generalized Carson’s Model</vt:lpstr>
      <vt:lpstr>3. Generalized Carson’s Model</vt:lpstr>
      <vt:lpstr>3. Generalized Carson’s Model</vt:lpstr>
      <vt:lpstr>3. Generalized Carson’s Model</vt:lpstr>
      <vt:lpstr>4. Series Impedance Models of Overhead Lines</vt:lpstr>
      <vt:lpstr>4. Series Impedance Models of Overhead Lines</vt:lpstr>
      <vt:lpstr>4.1 Three‐phase Line</vt:lpstr>
      <vt:lpstr>4.1 Three‐phase Line</vt:lpstr>
      <vt:lpstr>4.1 Three‐phase Line</vt:lpstr>
      <vt:lpstr>4.1 Three‐phase Line</vt:lpstr>
      <vt:lpstr>4.1 Three‐phase Line</vt:lpstr>
      <vt:lpstr>4.1 Three‐phase Line</vt:lpstr>
      <vt:lpstr>Series Impedance Models of Overhead Lines</vt:lpstr>
      <vt:lpstr>Series Impedance Models of Overhead Lines</vt:lpstr>
      <vt:lpstr>4.2 Single- and Two-phase line modeling</vt:lpstr>
      <vt:lpstr>4.2 Single- and Two-phase line modeling</vt:lpstr>
      <vt:lpstr>4.3 Three‐phase Line Example</vt:lpstr>
      <vt:lpstr>Solution</vt:lpstr>
      <vt:lpstr>Solution</vt:lpstr>
      <vt:lpstr>Solution</vt:lpstr>
      <vt:lpstr>Solution</vt:lpstr>
      <vt:lpstr>Solution</vt:lpstr>
      <vt:lpstr>Solution</vt:lpstr>
      <vt:lpstr>5. Series Impedance Models of Underground Lines</vt:lpstr>
      <vt:lpstr>5.2 Concentric Neutral Cables</vt:lpstr>
      <vt:lpstr>5.2 Concentric Neutral Cables</vt:lpstr>
      <vt:lpstr>5.2.1 Single‐phase Cable</vt:lpstr>
      <vt:lpstr>5.2.1 Single‐phase Cable</vt:lpstr>
      <vt:lpstr>5.2.1 Single‐phase Cable</vt:lpstr>
      <vt:lpstr>5.2.1 Single‐phase Cable</vt:lpstr>
      <vt:lpstr>5.2.2 Three‐phase Cable</vt:lpstr>
      <vt:lpstr>5.2.2 Three‐phase Cable</vt:lpstr>
      <vt:lpstr>5.2.2 Three‐phase Cable</vt:lpstr>
      <vt:lpstr>5.2.2 Three‐phase Cable</vt:lpstr>
      <vt:lpstr>5.2.2 Three‐phase Cable</vt:lpstr>
      <vt:lpstr>5.2.2 Three‐phase Cable</vt:lpstr>
      <vt:lpstr>Example</vt:lpstr>
      <vt:lpstr>Solution</vt:lpstr>
      <vt:lpstr>Solution</vt:lpstr>
      <vt:lpstr>Solution</vt:lpstr>
      <vt:lpstr>Thank You!</vt:lpstr>
    </vt:vector>
  </TitlesOfParts>
  <Company>Iowa State University of Science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453 </dc:title>
  <dc:creator>Tiwari, Prashant [E CPE]</dc:creator>
  <cp:lastModifiedBy>Zheng, Junyuan [E CPE]</cp:lastModifiedBy>
  <cp:revision>54</cp:revision>
  <dcterms:created xsi:type="dcterms:W3CDTF">2022-12-20T23:57:39Z</dcterms:created>
  <dcterms:modified xsi:type="dcterms:W3CDTF">2025-09-03T01:36:05Z</dcterms:modified>
</cp:coreProperties>
</file>